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Lst>
  <p:sldSz cy="5143500" cx="9144000"/>
  <p:notesSz cx="6858000" cy="9144000"/>
  <p:embeddedFontLst>
    <p:embeddedFont>
      <p:font typeface="Proxima Nova"/>
      <p:regular r:id="rId38"/>
      <p:bold r:id="rId39"/>
      <p:italic r:id="rId40"/>
      <p:boldItalic r:id="rId4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40" Type="http://schemas.openxmlformats.org/officeDocument/2006/relationships/font" Target="fonts/ProximaNova-italic.fntdata"/><Relationship Id="rId20" Type="http://schemas.openxmlformats.org/officeDocument/2006/relationships/slide" Target="slides/slide16.xml"/><Relationship Id="rId41" Type="http://schemas.openxmlformats.org/officeDocument/2006/relationships/font" Target="fonts/ProximaNova-boldItalic.fntdata"/><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11" Type="http://schemas.openxmlformats.org/officeDocument/2006/relationships/slide" Target="slides/slide7.xml"/><Relationship Id="rId33" Type="http://schemas.openxmlformats.org/officeDocument/2006/relationships/slide" Target="slides/slide29.xml"/><Relationship Id="rId10" Type="http://schemas.openxmlformats.org/officeDocument/2006/relationships/slide" Target="slides/slide6.xml"/><Relationship Id="rId32" Type="http://schemas.openxmlformats.org/officeDocument/2006/relationships/slide" Target="slides/slide28.xml"/><Relationship Id="rId13" Type="http://schemas.openxmlformats.org/officeDocument/2006/relationships/slide" Target="slides/slide9.xml"/><Relationship Id="rId35" Type="http://schemas.openxmlformats.org/officeDocument/2006/relationships/slide" Target="slides/slide31.xml"/><Relationship Id="rId12" Type="http://schemas.openxmlformats.org/officeDocument/2006/relationships/slide" Target="slides/slide8.xml"/><Relationship Id="rId34" Type="http://schemas.openxmlformats.org/officeDocument/2006/relationships/slide" Target="slides/slide30.xml"/><Relationship Id="rId15" Type="http://schemas.openxmlformats.org/officeDocument/2006/relationships/slide" Target="slides/slide11.xml"/><Relationship Id="rId37" Type="http://schemas.openxmlformats.org/officeDocument/2006/relationships/slide" Target="slides/slide33.xml"/><Relationship Id="rId14" Type="http://schemas.openxmlformats.org/officeDocument/2006/relationships/slide" Target="slides/slide10.xml"/><Relationship Id="rId36" Type="http://schemas.openxmlformats.org/officeDocument/2006/relationships/slide" Target="slides/slide32.xml"/><Relationship Id="rId17" Type="http://schemas.openxmlformats.org/officeDocument/2006/relationships/slide" Target="slides/slide13.xml"/><Relationship Id="rId39" Type="http://schemas.openxmlformats.org/officeDocument/2006/relationships/font" Target="fonts/ProximaNova-bold.fntdata"/><Relationship Id="rId16" Type="http://schemas.openxmlformats.org/officeDocument/2006/relationships/slide" Target="slides/slide12.xml"/><Relationship Id="rId38" Type="http://schemas.openxmlformats.org/officeDocument/2006/relationships/font" Target="fonts/ProximaNova-regular.fntdata"/><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5" name="Shape 55"/>
        <p:cNvGrpSpPr/>
        <p:nvPr/>
      </p:nvGrpSpPr>
      <p:grpSpPr>
        <a:xfrm>
          <a:off x="0" y="0"/>
          <a:ext cx="0" cy="0"/>
          <a:chOff x="0" y="0"/>
          <a:chExt cx="0" cy="0"/>
        </a:xfrm>
      </p:grpSpPr>
      <p:sp>
        <p:nvSpPr>
          <p:cNvPr id="56" name="Shape 56"/>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57" name="Shape 5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4" name="Shape 134"/>
        <p:cNvGrpSpPr/>
        <p:nvPr/>
      </p:nvGrpSpPr>
      <p:grpSpPr>
        <a:xfrm>
          <a:off x="0" y="0"/>
          <a:ext cx="0" cy="0"/>
          <a:chOff x="0" y="0"/>
          <a:chExt cx="0" cy="0"/>
        </a:xfrm>
      </p:grpSpPr>
      <p:sp>
        <p:nvSpPr>
          <p:cNvPr id="135" name="Shape 13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6" name="Shape 13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0" name="Shape 140"/>
        <p:cNvGrpSpPr/>
        <p:nvPr/>
      </p:nvGrpSpPr>
      <p:grpSpPr>
        <a:xfrm>
          <a:off x="0" y="0"/>
          <a:ext cx="0" cy="0"/>
          <a:chOff x="0" y="0"/>
          <a:chExt cx="0" cy="0"/>
        </a:xfrm>
      </p:grpSpPr>
      <p:sp>
        <p:nvSpPr>
          <p:cNvPr id="141" name="Shape 14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2" name="Shape 14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9" name="Shape 149"/>
        <p:cNvGrpSpPr/>
        <p:nvPr/>
      </p:nvGrpSpPr>
      <p:grpSpPr>
        <a:xfrm>
          <a:off x="0" y="0"/>
          <a:ext cx="0" cy="0"/>
          <a:chOff x="0" y="0"/>
          <a:chExt cx="0" cy="0"/>
        </a:xfrm>
      </p:grpSpPr>
      <p:sp>
        <p:nvSpPr>
          <p:cNvPr id="150" name="Shape 15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1" name="Shape 15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5" name="Shape 155"/>
        <p:cNvGrpSpPr/>
        <p:nvPr/>
      </p:nvGrpSpPr>
      <p:grpSpPr>
        <a:xfrm>
          <a:off x="0" y="0"/>
          <a:ext cx="0" cy="0"/>
          <a:chOff x="0" y="0"/>
          <a:chExt cx="0" cy="0"/>
        </a:xfrm>
      </p:grpSpPr>
      <p:sp>
        <p:nvSpPr>
          <p:cNvPr id="156" name="Shape 15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7" name="Shape 15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The Start and Finish gadgets are straightforward. The Start gadget, shown in Figure 8, includes an item block containing a Super Mushroom which makes Mario into Super Mario. The Super Mushroom serves two purposes. First, Super Mario is two tiles tall, which prevents him from fitting into narrow horizontal corridors, a property essential to our other gadgets. Second, Super Mario is able to destroy bricks whereas normal Mario cannot. In order to force the player to take the Super Mushroom in the beginning, we block Mario’s path with bricks in the Finish gadget</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3" name="Shape 163"/>
        <p:cNvGrpSpPr/>
        <p:nvPr/>
      </p:nvGrpSpPr>
      <p:grpSpPr>
        <a:xfrm>
          <a:off x="0" y="0"/>
          <a:ext cx="0" cy="0"/>
          <a:chOff x="0" y="0"/>
          <a:chExt cx="0" cy="0"/>
        </a:xfrm>
      </p:grpSpPr>
      <p:sp>
        <p:nvSpPr>
          <p:cNvPr id="164" name="Shape 16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5" name="Shape 16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There are two entrances, one from each literal of the previous variable (if the variable is xi , the two entrances come from xi−1 and ¬xi−1). Once Mario falls down, he cannot jump back onto the ledges at the top, so Mario cannot go back to a previous variable. In particular, Mario cannot go back to the negation of the literal he chose. To choose which value to assign to the variable, Mario may fall down either the left passage or the right.</a:t>
            </a:r>
          </a:p>
          <a:p>
            <a:pPr lvl="0">
              <a:spcBef>
                <a:spcPts val="0"/>
              </a:spcBef>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9" name="Shape 169"/>
        <p:cNvGrpSpPr/>
        <p:nvPr/>
      </p:nvGrpSpPr>
      <p:grpSpPr>
        <a:xfrm>
          <a:off x="0" y="0"/>
          <a:ext cx="0" cy="0"/>
          <a:chOff x="0" y="0"/>
          <a:chExt cx="0" cy="0"/>
        </a:xfrm>
      </p:grpSpPr>
      <p:sp>
        <p:nvSpPr>
          <p:cNvPr id="170" name="Shape 17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1" name="Shape 17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The three entrances at the bottom correspond to the three literals that are in the clause. The Clause is visited when Mario has been chosen the right path and went from the Variable Gate into this map and hit the item. When Mario is able to go from the left to the right for the final check, he would be able to get the stars. (the stars will bouncing in the middle area instead of vanishing). Without the stars, Mario cant travel though the fire area safely.</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5" name="Shape 175"/>
        <p:cNvGrpSpPr/>
        <p:nvPr/>
      </p:nvGrpSpPr>
      <p:grpSpPr>
        <a:xfrm>
          <a:off x="0" y="0"/>
          <a:ext cx="0" cy="0"/>
          <a:chOff x="0" y="0"/>
          <a:chExt cx="0" cy="0"/>
        </a:xfrm>
      </p:grpSpPr>
      <p:sp>
        <p:nvSpPr>
          <p:cNvPr id="176" name="Shape 17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7" name="Shape 17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Approaching from the left:</a:t>
            </a:r>
          </a:p>
          <a:p>
            <a:pPr lvl="0">
              <a:spcBef>
                <a:spcPts val="0"/>
              </a:spcBef>
              <a:buNone/>
            </a:pPr>
            <a:r>
              <a:t/>
            </a:r>
            <a:endParaRPr/>
          </a:p>
          <a:p>
            <a:pPr lvl="0">
              <a:spcBef>
                <a:spcPts val="0"/>
              </a:spcBef>
              <a:buNone/>
            </a:pPr>
            <a:r>
              <a:rPr lang="en"/>
              <a:t>Become small, then get mushroom to pass</a:t>
            </a:r>
          </a:p>
          <a:p>
            <a:pPr lvl="0">
              <a:spcBef>
                <a:spcPts val="0"/>
              </a:spcBef>
              <a:buNone/>
            </a:pPr>
            <a:r>
              <a:t/>
            </a:r>
            <a:endParaRPr/>
          </a:p>
          <a:p>
            <a:pPr lvl="0">
              <a:spcBef>
                <a:spcPts val="0"/>
              </a:spcBef>
              <a:buNone/>
            </a:pPr>
            <a:r>
              <a:t/>
            </a:r>
            <a:endParaRPr/>
          </a:p>
          <a:p>
            <a:pPr lvl="0">
              <a:spcBef>
                <a:spcPts val="0"/>
              </a:spcBef>
              <a:buNone/>
            </a:pPr>
            <a:r>
              <a:rPr lang="en"/>
              <a:t>Approaching from bottom:</a:t>
            </a:r>
          </a:p>
          <a:p>
            <a:pPr lvl="0">
              <a:spcBef>
                <a:spcPts val="0"/>
              </a:spcBef>
              <a:buNone/>
            </a:pPr>
            <a:r>
              <a:t/>
            </a:r>
            <a:endParaRPr/>
          </a:p>
          <a:p>
            <a:pPr lvl="0">
              <a:spcBef>
                <a:spcPts val="0"/>
              </a:spcBef>
              <a:buNone/>
            </a:pPr>
            <a:r>
              <a:rPr lang="en"/>
              <a:t>Jump up and break the brick, and go upper side</a:t>
            </a:r>
          </a:p>
          <a:p>
            <a:pPr lvl="0">
              <a:spcBef>
                <a:spcPts val="0"/>
              </a:spcBef>
              <a:buNone/>
            </a:pPr>
            <a:r>
              <a:t/>
            </a:r>
            <a:endParaRPr/>
          </a:p>
          <a:p>
            <a:pPr lvl="0">
              <a:spcBef>
                <a:spcPts val="0"/>
              </a:spcBef>
              <a:buNone/>
            </a:pPr>
            <a:r>
              <a:t/>
            </a:r>
            <a:endParaRPr/>
          </a:p>
          <a:p>
            <a:pPr lvl="0">
              <a:spcBef>
                <a:spcPts val="0"/>
              </a:spcBef>
              <a:buNone/>
            </a:pPr>
            <a:r>
              <a:rPr lang="en"/>
              <a:t>Prevent leakage:</a:t>
            </a:r>
          </a:p>
          <a:p>
            <a:pPr lvl="0">
              <a:spcBef>
                <a:spcPts val="0"/>
              </a:spcBef>
              <a:buNone/>
            </a:pPr>
            <a:r>
              <a:rPr lang="en"/>
              <a:t>-- small Mario cant break brick</a:t>
            </a:r>
          </a:p>
          <a:p>
            <a:pPr lvl="0">
              <a:spcBef>
                <a:spcPts val="0"/>
              </a:spcBef>
              <a:buNone/>
            </a:pPr>
            <a:r>
              <a:rPr lang="en"/>
              <a:t>-- Big Mario cant go through the 1 tile area</a:t>
            </a:r>
          </a:p>
          <a:p>
            <a:pPr lvl="0">
              <a:spcBef>
                <a:spcPts val="0"/>
              </a:spcBef>
              <a:buNone/>
            </a:pPr>
            <a:r>
              <a:rPr lang="en"/>
              <a:t>-- Remark 2.2</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2" name="Shape 182"/>
        <p:cNvGrpSpPr/>
        <p:nvPr/>
      </p:nvGrpSpPr>
      <p:grpSpPr>
        <a:xfrm>
          <a:off x="0" y="0"/>
          <a:ext cx="0" cy="0"/>
          <a:chOff x="0" y="0"/>
          <a:chExt cx="0" cy="0"/>
        </a:xfrm>
      </p:grpSpPr>
      <p:sp>
        <p:nvSpPr>
          <p:cNvPr id="183" name="Shape 18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4" name="Shape 18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Summarize the previous content</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0" name="Shape 210"/>
        <p:cNvGrpSpPr/>
        <p:nvPr/>
      </p:nvGrpSpPr>
      <p:grpSpPr>
        <a:xfrm>
          <a:off x="0" y="0"/>
          <a:ext cx="0" cy="0"/>
          <a:chOff x="0" y="0"/>
          <a:chExt cx="0" cy="0"/>
        </a:xfrm>
      </p:grpSpPr>
      <p:sp>
        <p:nvSpPr>
          <p:cNvPr id="211" name="Shape 21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12" name="Shape 21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7" name="Shape 217"/>
        <p:cNvGrpSpPr/>
        <p:nvPr/>
      </p:nvGrpSpPr>
      <p:grpSpPr>
        <a:xfrm>
          <a:off x="0" y="0"/>
          <a:ext cx="0" cy="0"/>
          <a:chOff x="0" y="0"/>
          <a:chExt cx="0" cy="0"/>
        </a:xfrm>
      </p:grpSpPr>
      <p:sp>
        <p:nvSpPr>
          <p:cNvPr id="218" name="Shape 21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19" name="Shape 21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1" name="Shape 61"/>
        <p:cNvGrpSpPr/>
        <p:nvPr/>
      </p:nvGrpSpPr>
      <p:grpSpPr>
        <a:xfrm>
          <a:off x="0" y="0"/>
          <a:ext cx="0" cy="0"/>
          <a:chOff x="0" y="0"/>
          <a:chExt cx="0" cy="0"/>
        </a:xfrm>
      </p:grpSpPr>
      <p:sp>
        <p:nvSpPr>
          <p:cNvPr id="62" name="Shape 6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3" name="Shape 6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lnSpc>
                <a:spcPct val="115000"/>
              </a:lnSpc>
              <a:spcBef>
                <a:spcPts val="0"/>
              </a:spcBef>
              <a:spcAft>
                <a:spcPts val="1600"/>
              </a:spcAft>
              <a:buNone/>
            </a:pPr>
            <a:r>
              <a:rPr lang="en" sz="1800">
                <a:solidFill>
                  <a:schemeClr val="accent3"/>
                </a:solidFill>
                <a:latin typeface="Proxima Nova"/>
                <a:ea typeface="Proxima Nova"/>
                <a:cs typeface="Proxima Nova"/>
                <a:sym typeface="Proxima Nova"/>
              </a:rPr>
              <a:t>Speaker’s notes:</a:t>
            </a:r>
          </a:p>
          <a:p>
            <a:pPr indent="-342900" lvl="0" marL="457200" rtl="0">
              <a:lnSpc>
                <a:spcPct val="115000"/>
              </a:lnSpc>
              <a:spcBef>
                <a:spcPts val="0"/>
              </a:spcBef>
              <a:spcAft>
                <a:spcPts val="1600"/>
              </a:spcAft>
              <a:buClr>
                <a:schemeClr val="accent3"/>
              </a:buClr>
              <a:buSzPct val="100000"/>
              <a:buFont typeface="Proxima Nova"/>
            </a:pPr>
            <a:r>
              <a:rPr lang="en" sz="1800">
                <a:solidFill>
                  <a:schemeClr val="accent3"/>
                </a:solidFill>
                <a:latin typeface="Proxima Nova"/>
                <a:ea typeface="Proxima Nova"/>
                <a:cs typeface="Proxima Nova"/>
                <a:sym typeface="Proxima Nova"/>
              </a:rPr>
              <a:t>“Describes the asymptotic difficulty of a game as it grows arbitrarily large, expressed in big O notation or as membership in a complexity class” from wikipedia</a:t>
            </a:r>
          </a:p>
          <a:p>
            <a:pPr indent="-342900" lvl="0" marL="457200" rtl="0">
              <a:lnSpc>
                <a:spcPct val="115000"/>
              </a:lnSpc>
              <a:spcBef>
                <a:spcPts val="0"/>
              </a:spcBef>
              <a:spcAft>
                <a:spcPts val="1600"/>
              </a:spcAft>
              <a:buClr>
                <a:schemeClr val="accent3"/>
              </a:buClr>
              <a:buSzPct val="100000"/>
              <a:buFont typeface="Proxima Nova"/>
            </a:pPr>
            <a:r>
              <a:rPr lang="en" sz="1800">
                <a:solidFill>
                  <a:schemeClr val="accent3"/>
                </a:solidFill>
                <a:latin typeface="Proxima Nova"/>
                <a:ea typeface="Proxima Nova"/>
                <a:cs typeface="Proxima Nova"/>
                <a:sym typeface="Proxima Nova"/>
              </a:rPr>
              <a:t>The game is not any particular gameplay, etc. it will be meaningless for us to prove Super Mario Bros (SMB) gameplay is NP-hard, because we all know that we have people who can pass all levels in days, that is pretty much proved the answer. But now we are looking at the generalized form, which is like we are in edition mode and be able to use all tools what designer of the game provided to us. In other words, we can design for all levels and still consider the SMB is a NP-hard.</a:t>
            </a:r>
          </a:p>
          <a:p>
            <a:pPr indent="-342900" lvl="0" marL="457200">
              <a:lnSpc>
                <a:spcPct val="115000"/>
              </a:lnSpc>
              <a:spcBef>
                <a:spcPts val="0"/>
              </a:spcBef>
              <a:spcAft>
                <a:spcPts val="1600"/>
              </a:spcAft>
              <a:buClr>
                <a:schemeClr val="accent3"/>
              </a:buClr>
              <a:buSzPct val="100000"/>
              <a:buFont typeface="Proxima Nova"/>
            </a:pPr>
            <a:r>
              <a:t/>
            </a:r>
            <a:endParaRPr sz="1800">
              <a:solidFill>
                <a:schemeClr val="accent3"/>
              </a:solidFill>
              <a:latin typeface="Proxima Nova"/>
              <a:ea typeface="Proxima Nova"/>
              <a:cs typeface="Proxima Nova"/>
              <a:sym typeface="Proxima Nova"/>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4" name="Shape 224"/>
        <p:cNvGrpSpPr/>
        <p:nvPr/>
      </p:nvGrpSpPr>
      <p:grpSpPr>
        <a:xfrm>
          <a:off x="0" y="0"/>
          <a:ext cx="0" cy="0"/>
          <a:chOff x="0" y="0"/>
          <a:chExt cx="0" cy="0"/>
        </a:xfrm>
      </p:grpSpPr>
      <p:sp>
        <p:nvSpPr>
          <p:cNvPr id="225" name="Shape 22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26" name="Shape 22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30" name="Shape 230"/>
        <p:cNvGrpSpPr/>
        <p:nvPr/>
      </p:nvGrpSpPr>
      <p:grpSpPr>
        <a:xfrm>
          <a:off x="0" y="0"/>
          <a:ext cx="0" cy="0"/>
          <a:chOff x="0" y="0"/>
          <a:chExt cx="0" cy="0"/>
        </a:xfrm>
      </p:grpSpPr>
      <p:sp>
        <p:nvSpPr>
          <p:cNvPr id="231" name="Shape 23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32" name="Shape 23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37" name="Shape 237"/>
        <p:cNvGrpSpPr/>
        <p:nvPr/>
      </p:nvGrpSpPr>
      <p:grpSpPr>
        <a:xfrm>
          <a:off x="0" y="0"/>
          <a:ext cx="0" cy="0"/>
          <a:chOff x="0" y="0"/>
          <a:chExt cx="0" cy="0"/>
        </a:xfrm>
      </p:grpSpPr>
      <p:sp>
        <p:nvSpPr>
          <p:cNvPr id="238" name="Shape 23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39" name="Shape 23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44" name="Shape 244"/>
        <p:cNvGrpSpPr/>
        <p:nvPr/>
      </p:nvGrpSpPr>
      <p:grpSpPr>
        <a:xfrm>
          <a:off x="0" y="0"/>
          <a:ext cx="0" cy="0"/>
          <a:chOff x="0" y="0"/>
          <a:chExt cx="0" cy="0"/>
        </a:xfrm>
      </p:grpSpPr>
      <p:sp>
        <p:nvSpPr>
          <p:cNvPr id="245" name="Shape 24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46" name="Shape 24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In this section, we give an alternate proof that Pok´emon is NP-hard using no elements of the game except enemy Trainers and the game’s battle mechanics (and thus no blocks). Therefore we obtain the following stronger result</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50" name="Shape 250"/>
        <p:cNvGrpSpPr/>
        <p:nvPr/>
      </p:nvGrpSpPr>
      <p:grpSpPr>
        <a:xfrm>
          <a:off x="0" y="0"/>
          <a:ext cx="0" cy="0"/>
          <a:chOff x="0" y="0"/>
          <a:chExt cx="0" cy="0"/>
        </a:xfrm>
      </p:grpSpPr>
      <p:sp>
        <p:nvSpPr>
          <p:cNvPr id="251" name="Shape 25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52" name="Shape 25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56" name="Shape 256"/>
        <p:cNvGrpSpPr/>
        <p:nvPr/>
      </p:nvGrpSpPr>
      <p:grpSpPr>
        <a:xfrm>
          <a:off x="0" y="0"/>
          <a:ext cx="0" cy="0"/>
          <a:chOff x="0" y="0"/>
          <a:chExt cx="0" cy="0"/>
        </a:xfrm>
      </p:grpSpPr>
      <p:sp>
        <p:nvSpPr>
          <p:cNvPr id="257" name="Shape 25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58" name="Shape 25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In our implementations, we use three kinds of objects. Walls, represented by dark grey blocks, cannot be occupied or walked through. Trainers’ lines of sight are indicated by translucent rectangles. We have two types of Trainers. Weak Trainers, represented by red rectangles, are Trainers whom the player can defeat with certainty without expending any effort, i.e., without consuming 31 PP or taking damage. Strong Trainers, represented by blue rectangles, are Trainers against whom the player will always lose.</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65" name="Shape 265"/>
        <p:cNvGrpSpPr/>
        <p:nvPr/>
      </p:nvGrpSpPr>
      <p:grpSpPr>
        <a:xfrm>
          <a:off x="0" y="0"/>
          <a:ext cx="0" cy="0"/>
          <a:chOff x="0" y="0"/>
          <a:chExt cx="0" cy="0"/>
        </a:xfrm>
      </p:grpSpPr>
      <p:sp>
        <p:nvSpPr>
          <p:cNvPr id="266" name="Shape 26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67" name="Shape 26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The Variable gadget, illustrated in Figure 33, must force the player to choose either an a-to-b traversal or an a-to-c traversal. We show that this is the case. The player enters through a. If the player wants to exit through b, they walk into the Trainer’s line of sight, luring the Trainer down and opening up the passage to b, but closing the passage to c. On the other hand, if the player wants to exit through c, they walk up to the Trainer and talk to him, disabling the Trainer, so that they may walk around and exit through c.</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71" name="Shape 271"/>
        <p:cNvGrpSpPr/>
        <p:nvPr/>
      </p:nvGrpSpPr>
      <p:grpSpPr>
        <a:xfrm>
          <a:off x="0" y="0"/>
          <a:ext cx="0" cy="0"/>
          <a:chOff x="0" y="0"/>
          <a:chExt cx="0" cy="0"/>
        </a:xfrm>
      </p:grpSpPr>
      <p:sp>
        <p:nvSpPr>
          <p:cNvPr id="272" name="Shape 27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73" name="Shape 27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The Clause gadget, depicted in Figure 34, is unlocked whenever the player enters from one of the top paths and talks to one of the three weak Trainers, disabling him. When the Check path is traversed, every weak guard who has not been disabled is lured down by the player, thus getting out of the line of sight of the rightmost strong Trainer. Eventually the player must cross that line of sight, and is reached by the strong Trainer if and only if no weak Trainer blocks him, which happens if and only if the Clause gadget is still locked. The leftmost strong Trainer prevents leakage from the Check path to the literals, in case the leftmost weak Trainer has been lured down.</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77" name="Shape 277"/>
        <p:cNvGrpSpPr/>
        <p:nvPr/>
      </p:nvGrpSpPr>
      <p:grpSpPr>
        <a:xfrm>
          <a:off x="0" y="0"/>
          <a:ext cx="0" cy="0"/>
          <a:chOff x="0" y="0"/>
          <a:chExt cx="0" cy="0"/>
        </a:xfrm>
      </p:grpSpPr>
      <p:sp>
        <p:nvSpPr>
          <p:cNvPr id="278" name="Shape 27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79" name="Shape 27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 we introduce the Single-use path, a path that can only be traversed once, and only in one direction. This is implemented by the gadget in Figure 35, which can be traversed only once, from a to b. Clearly, the player cannot enter via b, because that lures the weak Trainer to block the passage. Suppose the player enters through a. They can safely walk to b, because the weak Trainer is blocking the bottom strong Trainer’s line of sight. However, to reach b, the player must lure the weak Trainer out of the line of sight of the strong Trainer, hence 32 Figure 34: Clause gadget for Pok´emon the player may never return in the reverse direction. Also, there is a strong Trainer above the weak Trainer, preventing the player from disabling the weak Trainer by entering from a.</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83" name="Shape 283"/>
        <p:cNvGrpSpPr/>
        <p:nvPr/>
      </p:nvGrpSpPr>
      <p:grpSpPr>
        <a:xfrm>
          <a:off x="0" y="0"/>
          <a:ext cx="0" cy="0"/>
          <a:chOff x="0" y="0"/>
          <a:chExt cx="0" cy="0"/>
        </a:xfrm>
      </p:grpSpPr>
      <p:sp>
        <p:nvSpPr>
          <p:cNvPr id="284" name="Shape 28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85" name="Shape 28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Because the Crossover gadget is symmetric, we assume, without loss of generality, that the player attempts to traverse the x-to-x 0 passage first. Upon entering from x, they go down and disable the bottom weak Trainer, then go back up and proceed to the right. Observe that the top-left part of the gadget is a “crossroads” made of four isometric copies of the Single-use path of Figure 35. Upon reaching it, the player is forced to go either down or right. If they go down, they eventually get stuck, because the crossroads is now unreachable due to the just traversed Singe-use path, and the y 0 exit is unreachable too, because the top weak Trainer is lured all the way down to block the player, as soon as they attempt to exit. On the other hand, if the player proceeds to the right upon entering the crossroads, they can safely reach the x 0 exit, because the leftmost weak Trainer has been previously disabled. Note that, by doing so, the player incidentally crosses the line of sight of the top weak Trainer, luring him down and disabling him.</a:t>
            </a:r>
          </a:p>
          <a:p>
            <a:pPr lvl="0">
              <a:spcBef>
                <a:spcPts val="0"/>
              </a:spcBef>
              <a:buNone/>
            </a:pPr>
            <a:r>
              <a:rPr lang="en"/>
              <a:t>if the player wishes to traverse the y-to-y 0 passage, they must take the vertical Single-use paths of the crossroads, because the other two have already been traversed. At this point, the player has no choice but to exit from y 0 , which is safely reachable because the top weak Trainer has already been disabled during the first traversal of the gadget, and is not blocking the way out.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8" name="Shape 68"/>
        <p:cNvGrpSpPr/>
        <p:nvPr/>
      </p:nvGrpSpPr>
      <p:grpSpPr>
        <a:xfrm>
          <a:off x="0" y="0"/>
          <a:ext cx="0" cy="0"/>
          <a:chOff x="0" y="0"/>
          <a:chExt cx="0" cy="0"/>
        </a:xfrm>
      </p:grpSpPr>
      <p:sp>
        <p:nvSpPr>
          <p:cNvPr id="69" name="Shape 6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0" name="Shape 7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89" name="Shape 289"/>
        <p:cNvGrpSpPr/>
        <p:nvPr/>
      </p:nvGrpSpPr>
      <p:grpSpPr>
        <a:xfrm>
          <a:off x="0" y="0"/>
          <a:ext cx="0" cy="0"/>
          <a:chOff x="0" y="0"/>
          <a:chExt cx="0" cy="0"/>
        </a:xfrm>
      </p:grpSpPr>
      <p:sp>
        <p:nvSpPr>
          <p:cNvPr id="290" name="Shape 29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91" name="Shape 29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07" name="Shape 307"/>
        <p:cNvGrpSpPr/>
        <p:nvPr/>
      </p:nvGrpSpPr>
      <p:grpSpPr>
        <a:xfrm>
          <a:off x="0" y="0"/>
          <a:ext cx="0" cy="0"/>
          <a:chOff x="0" y="0"/>
          <a:chExt cx="0" cy="0"/>
        </a:xfrm>
      </p:grpSpPr>
      <p:sp>
        <p:nvSpPr>
          <p:cNvPr id="308" name="Shape 30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09" name="Shape 30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16" name="Shape 316"/>
        <p:cNvGrpSpPr/>
        <p:nvPr/>
      </p:nvGrpSpPr>
      <p:grpSpPr>
        <a:xfrm>
          <a:off x="0" y="0"/>
          <a:ext cx="0" cy="0"/>
          <a:chOff x="0" y="0"/>
          <a:chExt cx="0" cy="0"/>
        </a:xfrm>
      </p:grpSpPr>
      <p:sp>
        <p:nvSpPr>
          <p:cNvPr id="317" name="Shape 31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18" name="Shape 31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22" name="Shape 322"/>
        <p:cNvGrpSpPr/>
        <p:nvPr/>
      </p:nvGrpSpPr>
      <p:grpSpPr>
        <a:xfrm>
          <a:off x="0" y="0"/>
          <a:ext cx="0" cy="0"/>
          <a:chOff x="0" y="0"/>
          <a:chExt cx="0" cy="0"/>
        </a:xfrm>
      </p:grpSpPr>
      <p:sp>
        <p:nvSpPr>
          <p:cNvPr id="323" name="Shape 32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24" name="Shape 32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9" name="Shape 79"/>
        <p:cNvGrpSpPr/>
        <p:nvPr/>
      </p:nvGrpSpPr>
      <p:grpSpPr>
        <a:xfrm>
          <a:off x="0" y="0"/>
          <a:ext cx="0" cy="0"/>
          <a:chOff x="0" y="0"/>
          <a:chExt cx="0" cy="0"/>
        </a:xfrm>
      </p:grpSpPr>
      <p:sp>
        <p:nvSpPr>
          <p:cNvPr id="80" name="Shape 8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1" name="Shape 8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5" name="Shape 85"/>
        <p:cNvGrpSpPr/>
        <p:nvPr/>
      </p:nvGrpSpPr>
      <p:grpSpPr>
        <a:xfrm>
          <a:off x="0" y="0"/>
          <a:ext cx="0" cy="0"/>
          <a:chOff x="0" y="0"/>
          <a:chExt cx="0" cy="0"/>
        </a:xfrm>
      </p:grpSpPr>
      <p:sp>
        <p:nvSpPr>
          <p:cNvPr id="86" name="Shape 8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7" name="Shape 8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lnSpc>
                <a:spcPct val="115000"/>
              </a:lnSpc>
              <a:spcBef>
                <a:spcPts val="0"/>
              </a:spcBef>
              <a:buNone/>
            </a:pPr>
            <a:r>
              <a:rPr lang="en"/>
              <a:t>Most of the games considered PSPACE:</a:t>
            </a:r>
          </a:p>
          <a:p>
            <a:pPr lvl="0">
              <a:lnSpc>
                <a:spcPct val="115000"/>
              </a:lnSpc>
              <a:spcBef>
                <a:spcPts val="0"/>
              </a:spcBef>
              <a:buNone/>
            </a:pPr>
            <a:r>
              <a:rPr lang="en"/>
              <a:t>Step 1: every game element’s behavior is simple (deterministic) function of the play’s moves.</a:t>
            </a:r>
          </a:p>
          <a:p>
            <a:pPr lvl="0">
              <a:lnSpc>
                <a:spcPct val="115000"/>
              </a:lnSpc>
              <a:spcBef>
                <a:spcPts val="0"/>
              </a:spcBef>
              <a:buNone/>
            </a:pPr>
            <a:r>
              <a:rPr lang="en"/>
              <a:t>Step 2: Solve a level by making moves nondeterministrically at current state</a:t>
            </a:r>
          </a:p>
          <a:p>
            <a:pPr lvl="0" rtl="0">
              <a:lnSpc>
                <a:spcPct val="115000"/>
              </a:lnSpc>
              <a:spcBef>
                <a:spcPts val="0"/>
              </a:spcBef>
              <a:buNone/>
            </a:pPr>
            <a:r>
              <a:rPr lang="en"/>
              <a:t>Step 3: applying NPSPACE = PSPACE</a:t>
            </a:r>
          </a:p>
          <a:p>
            <a:pPr lvl="0">
              <a:lnSpc>
                <a:spcPct val="115000"/>
              </a:lnSpc>
              <a:spcBef>
                <a:spcPts val="0"/>
              </a:spcBef>
              <a:buNone/>
            </a:pPr>
            <a:r>
              <a:rPr lang="en"/>
              <a:t>Step 4: Since the level of the game will be polynomial, the game will ended in PSPACE</a:t>
            </a:r>
          </a:p>
          <a:p>
            <a:pPr lvl="0">
              <a:lnSpc>
                <a:spcPct val="115000"/>
              </a:lnSpc>
              <a:spcBef>
                <a:spcPts val="0"/>
              </a:spcBef>
              <a:buNone/>
            </a:pPr>
            <a:r>
              <a:rPr lang="en"/>
              <a:t>Note 1: Legend of Zelda and its sequels will have enemy to have pseudorandomly, as long as we can encode those random seed in a polynomial number of bits, which will be reasonable (usually those are related to the number </a:t>
            </a:r>
            <a:r>
              <a:rPr i="1" lang="en"/>
              <a:t>e</a:t>
            </a:r>
            <a:r>
              <a:rPr lang="en"/>
              <a:t>) implementations.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1" name="Shape 91"/>
        <p:cNvGrpSpPr/>
        <p:nvPr/>
      </p:nvGrpSpPr>
      <p:grpSpPr>
        <a:xfrm>
          <a:off x="0" y="0"/>
          <a:ext cx="0" cy="0"/>
          <a:chOff x="0" y="0"/>
          <a:chExt cx="0" cy="0"/>
        </a:xfrm>
      </p:grpSpPr>
      <p:sp>
        <p:nvSpPr>
          <p:cNvPr id="92" name="Shape 9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3" name="Shape 9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With this framework in hand, we can prove hardness of individual games by just constructing the necessary gadgets.</a:t>
            </a:r>
          </a:p>
          <a:p>
            <a:pPr lvl="0">
              <a:spcBef>
                <a:spcPts val="0"/>
              </a:spcBef>
              <a:buNone/>
            </a:pPr>
            <a:r>
              <a:t/>
            </a:r>
            <a:endParaRPr/>
          </a:p>
          <a:p>
            <a:pPr lvl="0">
              <a:spcBef>
                <a:spcPts val="0"/>
              </a:spcBef>
              <a:buNone/>
            </a:pPr>
            <a:r>
              <a:rPr lang="en"/>
              <a:t>Framework reduced from NP-complete to 3-SAT: </a:t>
            </a:r>
          </a:p>
          <a:p>
            <a:pPr lvl="0">
              <a:spcBef>
                <a:spcPts val="0"/>
              </a:spcBef>
              <a:buNone/>
            </a:pPr>
            <a:r>
              <a:rPr lang="en"/>
              <a:t>-- “Decide whether a 3-CNF Boolean formula can be made ‘true’ by setting the variable appropriately”</a:t>
            </a:r>
          </a:p>
          <a:p>
            <a:pPr lvl="0">
              <a:spcBef>
                <a:spcPts val="0"/>
              </a:spcBef>
              <a:buNone/>
            </a:pPr>
            <a:r>
              <a:rPr lang="en"/>
              <a:t>-- player start at Start Gadget</a:t>
            </a:r>
          </a:p>
          <a:p>
            <a:pPr lvl="0">
              <a:spcBef>
                <a:spcPts val="0"/>
              </a:spcBef>
              <a:buNone/>
            </a:pPr>
            <a:r>
              <a:rPr lang="en"/>
              <a:t>-- then pass through Variable Gadget, each will force the player to choose “true” or “false” (in graph it shows x and ~x). Each choices will leading player to follow the paths leading to the next Gadget</a:t>
            </a:r>
          </a:p>
          <a:p>
            <a:pPr lvl="0">
              <a:spcBef>
                <a:spcPts val="0"/>
              </a:spcBef>
              <a:buNone/>
            </a:pPr>
            <a:r>
              <a:rPr lang="en"/>
              <a:t>-- There will be Crossover Gadget during the paths, and it must be preventing the switching for players from crossing from one path to another, which is called leakage.</a:t>
            </a:r>
          </a:p>
          <a:p>
            <a:pPr lvl="0">
              <a:spcBef>
                <a:spcPts val="0"/>
              </a:spcBef>
              <a:buNone/>
            </a:pPr>
            <a:r>
              <a:rPr lang="en"/>
              <a:t>-- After traversed all Variable Gadgets, the player must traverse a long “check” path though each Clause Gadget, to reach Final Gadget.</a:t>
            </a:r>
          </a:p>
          <a:p>
            <a:pPr lvl="0">
              <a:spcBef>
                <a:spcPts val="0"/>
              </a:spcBef>
              <a:buNone/>
            </a:pPr>
            <a:r>
              <a:rPr lang="en"/>
              <a:t>-- The player can go through the check path iff each Clause Gadget has been unlocked by some literal</a:t>
            </a:r>
          </a:p>
          <a:p>
            <a:pPr lvl="0">
              <a:spcBef>
                <a:spcPts val="0"/>
              </a:spcBef>
              <a:buNone/>
            </a:pPr>
            <a:r>
              <a:rPr lang="en"/>
              <a:t>-- So for proving a game is NP-hard, we need to go to edition mode and create each of the states for this model in order to prove the game is NP-hard.</a:t>
            </a:r>
          </a:p>
          <a:p>
            <a:pPr lvl="0">
              <a:spcBef>
                <a:spcPts val="0"/>
              </a:spcBef>
              <a:buNone/>
            </a:pPr>
            <a:r>
              <a:t/>
            </a:r>
            <a:endParaRPr/>
          </a:p>
          <a:p>
            <a:pPr lvl="0">
              <a:spcBef>
                <a:spcPts val="0"/>
              </a:spcBef>
              <a:buNone/>
            </a:pPr>
            <a:r>
              <a:rPr lang="en"/>
              <a:t>--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7" name="Shape 97"/>
        <p:cNvGrpSpPr/>
        <p:nvPr/>
      </p:nvGrpSpPr>
      <p:grpSpPr>
        <a:xfrm>
          <a:off x="0" y="0"/>
          <a:ext cx="0" cy="0"/>
          <a:chOff x="0" y="0"/>
          <a:chExt cx="0" cy="0"/>
        </a:xfrm>
      </p:grpSpPr>
      <p:sp>
        <p:nvSpPr>
          <p:cNvPr id="98" name="Shape 9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9" name="Shape 9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 Remark 2.1: Crossover gadget only needs to be unidirectional</a:t>
            </a:r>
          </a:p>
          <a:p>
            <a:pPr lvl="0">
              <a:spcBef>
                <a:spcPts val="0"/>
              </a:spcBef>
              <a:buNone/>
            </a:pPr>
            <a:r>
              <a:rPr lang="en"/>
              <a:t>-- Remark 2.2: It is safe to further assume in a Crossover gadget that each of the two crossing paths is traversed at most once, and that one path is never traversed before the other path (i.e., if both paths are traversed, the order of traversal is fixed). This is sufficient because two literal paths either are the two sides of the same Variable (and hence only one gets traversed), or they come from different Variables, in which case the one from the earlier Variable in the sequence is 4 guaranteed to be traversed before the other (if it gets traversed at all). Thus it is safe to have a Crossover gadget, featuring two crossing paths A and B, which after traversing path B allows leakage from A to B. (However, leakage from B to A must still be prevented.) </a:t>
            </a:r>
          </a:p>
          <a:p>
            <a:pPr lvl="0">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6" name="Shape 106"/>
        <p:cNvGrpSpPr/>
        <p:nvPr/>
      </p:nvGrpSpPr>
      <p:grpSpPr>
        <a:xfrm>
          <a:off x="0" y="0"/>
          <a:ext cx="0" cy="0"/>
          <a:chOff x="0" y="0"/>
          <a:chExt cx="0" cy="0"/>
        </a:xfrm>
      </p:grpSpPr>
      <p:sp>
        <p:nvSpPr>
          <p:cNvPr id="107" name="Shape 10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8" name="Shape 10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rPr lang="en"/>
              <a:t>-- Remark 2.1: Crossover gadget only needs to be unidirectional</a:t>
            </a:r>
          </a:p>
          <a:p>
            <a:pPr lvl="0" rtl="0">
              <a:spcBef>
                <a:spcPts val="0"/>
              </a:spcBef>
              <a:buNone/>
            </a:pPr>
            <a:r>
              <a:rPr lang="en"/>
              <a:t>-- Remark 2.2: It is safe to further assume in a Crossover gadget that each of the two crossing paths is traversed at most once, and that one path is never traversed before the other path (i.e., if both paths are traversed, the order of traversal is fixed). This is sufficient because two literal paths either are the two sides of the same Variable (and hence only one gets traversed), or they come from different Variables, in which case the one from the earlier Variable in the sequence is 4 guaranteed to be traversed before the other (if it gets traversed at all). Thus it is safe to have a Crossover gadget, featuring two crossing paths A and B, which after traversing path B allows leakage from A to B. (However, leakage from B to A must still be prevented.) </a:t>
            </a:r>
          </a:p>
          <a:p>
            <a:pPr lvl="0" rtl="0">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7" name="Shape 117"/>
        <p:cNvGrpSpPr/>
        <p:nvPr/>
      </p:nvGrpSpPr>
      <p:grpSpPr>
        <a:xfrm>
          <a:off x="0" y="0"/>
          <a:ext cx="0" cy="0"/>
          <a:chOff x="0" y="0"/>
          <a:chExt cx="0" cy="0"/>
        </a:xfrm>
      </p:grpSpPr>
      <p:sp>
        <p:nvSpPr>
          <p:cNvPr id="118" name="Shape 11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9" name="Shape 11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rPr lang="en"/>
              <a:t>-- Remark 2.1: Crossover gadget only needs to be unidirectional</a:t>
            </a:r>
          </a:p>
          <a:p>
            <a:pPr lvl="0" rtl="0">
              <a:spcBef>
                <a:spcPts val="0"/>
              </a:spcBef>
              <a:buNone/>
            </a:pPr>
            <a:r>
              <a:rPr lang="en"/>
              <a:t>-- Remark 2.2: It is safe to further assume in a Crossover gadget that each of the two crossing paths is traversed at most once, and that one path is never traversed before the other path (i.e., if both paths are traversed, the order of traversal is fixed). This is sufficient because two literal paths either are the two sides of the same Variable (and hence only one gets traversed), or they come from different Variables, in which case the one from the earlier Variable in the sequence is 4 guaranteed to be traversed before the other (if it gets traversed at all). Thus it is safe to have a Crossover gadget, featuring two crossing paths A and B, which after traversing path B allows leakage from A to B. (However, leakage from B to A must still be prevented.) </a:t>
            </a:r>
          </a:p>
          <a:p>
            <a:pPr lvl="0" rtl="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bg>
      <p:bgPr>
        <a:solidFill>
          <a:schemeClr val="dk1"/>
        </a:solidFill>
      </p:bgPr>
    </p:bg>
    <p:spTree>
      <p:nvGrpSpPr>
        <p:cNvPr id="9" name="Shape 9"/>
        <p:cNvGrpSpPr/>
        <p:nvPr/>
      </p:nvGrpSpPr>
      <p:grpSpPr>
        <a:xfrm>
          <a:off x="0" y="0"/>
          <a:ext cx="0" cy="0"/>
          <a:chOff x="0" y="0"/>
          <a:chExt cx="0" cy="0"/>
        </a:xfrm>
      </p:grpSpPr>
      <p:cxnSp>
        <p:nvCxnSpPr>
          <p:cNvPr id="10" name="Shape 10"/>
          <p:cNvCxnSpPr/>
          <p:nvPr/>
        </p:nvCxnSpPr>
        <p:spPr>
          <a:xfrm>
            <a:off x="0" y="2998150"/>
            <a:ext cx="9144000" cy="0"/>
          </a:xfrm>
          <a:prstGeom prst="straightConnector1">
            <a:avLst/>
          </a:prstGeom>
          <a:noFill/>
          <a:ln cap="flat" cmpd="sng" w="19050">
            <a:solidFill>
              <a:schemeClr val="lt2"/>
            </a:solidFill>
            <a:prstDash val="solid"/>
            <a:round/>
            <a:headEnd len="med" w="med" type="none"/>
            <a:tailEnd len="med" w="med" type="none"/>
          </a:ln>
        </p:spPr>
      </p:cxnSp>
      <p:sp>
        <p:nvSpPr>
          <p:cNvPr id="11" name="Shape 11"/>
          <p:cNvSpPr txBox="1"/>
          <p:nvPr>
            <p:ph type="ctrTitle"/>
          </p:nvPr>
        </p:nvSpPr>
        <p:spPr>
          <a:xfrm>
            <a:off x="510450" y="1257300"/>
            <a:ext cx="8123100" cy="1588500"/>
          </a:xfrm>
          <a:prstGeom prst="rect">
            <a:avLst/>
          </a:prstGeom>
        </p:spPr>
        <p:txBody>
          <a:bodyPr anchorCtr="0" anchor="b" bIns="91425" lIns="91425" rIns="91425" tIns="91425"/>
          <a:lstStyle>
            <a:lvl1pPr lvl="0">
              <a:spcBef>
                <a:spcPts val="0"/>
              </a:spcBef>
              <a:buClr>
                <a:schemeClr val="lt1"/>
              </a:buClr>
              <a:buSzPct val="100000"/>
              <a:defRPr sz="4800">
                <a:solidFill>
                  <a:schemeClr val="lt1"/>
                </a:solidFill>
              </a:defRPr>
            </a:lvl1pPr>
            <a:lvl2pPr lvl="1">
              <a:spcBef>
                <a:spcPts val="0"/>
              </a:spcBef>
              <a:buClr>
                <a:schemeClr val="lt1"/>
              </a:buClr>
              <a:buSzPct val="100000"/>
              <a:defRPr sz="4800">
                <a:solidFill>
                  <a:schemeClr val="lt1"/>
                </a:solidFill>
              </a:defRPr>
            </a:lvl2pPr>
            <a:lvl3pPr lvl="2">
              <a:spcBef>
                <a:spcPts val="0"/>
              </a:spcBef>
              <a:buClr>
                <a:schemeClr val="lt1"/>
              </a:buClr>
              <a:buSzPct val="100000"/>
              <a:defRPr sz="4800">
                <a:solidFill>
                  <a:schemeClr val="lt1"/>
                </a:solidFill>
              </a:defRPr>
            </a:lvl3pPr>
            <a:lvl4pPr lvl="3">
              <a:spcBef>
                <a:spcPts val="0"/>
              </a:spcBef>
              <a:buClr>
                <a:schemeClr val="lt1"/>
              </a:buClr>
              <a:buSzPct val="100000"/>
              <a:defRPr sz="4800">
                <a:solidFill>
                  <a:schemeClr val="lt1"/>
                </a:solidFill>
              </a:defRPr>
            </a:lvl4pPr>
            <a:lvl5pPr lvl="4">
              <a:spcBef>
                <a:spcPts val="0"/>
              </a:spcBef>
              <a:buClr>
                <a:schemeClr val="lt1"/>
              </a:buClr>
              <a:buSzPct val="100000"/>
              <a:defRPr sz="4800">
                <a:solidFill>
                  <a:schemeClr val="lt1"/>
                </a:solidFill>
              </a:defRPr>
            </a:lvl5pPr>
            <a:lvl6pPr lvl="5">
              <a:spcBef>
                <a:spcPts val="0"/>
              </a:spcBef>
              <a:buClr>
                <a:schemeClr val="lt1"/>
              </a:buClr>
              <a:buSzPct val="100000"/>
              <a:defRPr sz="4800">
                <a:solidFill>
                  <a:schemeClr val="lt1"/>
                </a:solidFill>
              </a:defRPr>
            </a:lvl6pPr>
            <a:lvl7pPr lvl="6">
              <a:spcBef>
                <a:spcPts val="0"/>
              </a:spcBef>
              <a:buClr>
                <a:schemeClr val="lt1"/>
              </a:buClr>
              <a:buSzPct val="100000"/>
              <a:defRPr sz="4800">
                <a:solidFill>
                  <a:schemeClr val="lt1"/>
                </a:solidFill>
              </a:defRPr>
            </a:lvl7pPr>
            <a:lvl8pPr lvl="7">
              <a:spcBef>
                <a:spcPts val="0"/>
              </a:spcBef>
              <a:buClr>
                <a:schemeClr val="lt1"/>
              </a:buClr>
              <a:buSzPct val="100000"/>
              <a:defRPr sz="4800">
                <a:solidFill>
                  <a:schemeClr val="lt1"/>
                </a:solidFill>
              </a:defRPr>
            </a:lvl8pPr>
            <a:lvl9pPr lvl="8">
              <a:spcBef>
                <a:spcPts val="0"/>
              </a:spcBef>
              <a:buClr>
                <a:schemeClr val="lt1"/>
              </a:buClr>
              <a:buSzPct val="100000"/>
              <a:defRPr sz="4800">
                <a:solidFill>
                  <a:schemeClr val="lt1"/>
                </a:solidFill>
              </a:defRPr>
            </a:lvl9pPr>
          </a:lstStyle>
          <a:p/>
        </p:txBody>
      </p:sp>
      <p:sp>
        <p:nvSpPr>
          <p:cNvPr id="12" name="Shape 12"/>
          <p:cNvSpPr txBox="1"/>
          <p:nvPr>
            <p:ph idx="1" type="subTitle"/>
          </p:nvPr>
        </p:nvSpPr>
        <p:spPr>
          <a:xfrm>
            <a:off x="510450" y="3182312"/>
            <a:ext cx="8123100" cy="630000"/>
          </a:xfrm>
          <a:prstGeom prst="rect">
            <a:avLst/>
          </a:prstGeom>
        </p:spPr>
        <p:txBody>
          <a:bodyPr anchorCtr="0" anchor="t" bIns="91425" lIns="91425" rIns="91425" tIns="91425"/>
          <a:lstStyle>
            <a:lvl1pPr lvl="0">
              <a:lnSpc>
                <a:spcPct val="100000"/>
              </a:lnSpc>
              <a:spcBef>
                <a:spcPts val="0"/>
              </a:spcBef>
              <a:spcAft>
                <a:spcPts val="0"/>
              </a:spcAft>
              <a:buClr>
                <a:schemeClr val="lt1"/>
              </a:buClr>
              <a:buSzPct val="100000"/>
              <a:buNone/>
              <a:defRPr sz="2400">
                <a:solidFill>
                  <a:schemeClr val="lt1"/>
                </a:solidFill>
              </a:defRPr>
            </a:lvl1pPr>
            <a:lvl2pPr lvl="1">
              <a:lnSpc>
                <a:spcPct val="100000"/>
              </a:lnSpc>
              <a:spcBef>
                <a:spcPts val="0"/>
              </a:spcBef>
              <a:spcAft>
                <a:spcPts val="0"/>
              </a:spcAft>
              <a:buClr>
                <a:schemeClr val="lt1"/>
              </a:buClr>
              <a:buSzPct val="100000"/>
              <a:buNone/>
              <a:defRPr sz="2400">
                <a:solidFill>
                  <a:schemeClr val="lt1"/>
                </a:solidFill>
              </a:defRPr>
            </a:lvl2pPr>
            <a:lvl3pPr lvl="2">
              <a:lnSpc>
                <a:spcPct val="100000"/>
              </a:lnSpc>
              <a:spcBef>
                <a:spcPts val="0"/>
              </a:spcBef>
              <a:spcAft>
                <a:spcPts val="0"/>
              </a:spcAft>
              <a:buClr>
                <a:schemeClr val="lt1"/>
              </a:buClr>
              <a:buSzPct val="100000"/>
              <a:buNone/>
              <a:defRPr sz="2400">
                <a:solidFill>
                  <a:schemeClr val="lt1"/>
                </a:solidFill>
              </a:defRPr>
            </a:lvl3pPr>
            <a:lvl4pPr lvl="3">
              <a:lnSpc>
                <a:spcPct val="100000"/>
              </a:lnSpc>
              <a:spcBef>
                <a:spcPts val="0"/>
              </a:spcBef>
              <a:spcAft>
                <a:spcPts val="0"/>
              </a:spcAft>
              <a:buClr>
                <a:schemeClr val="lt1"/>
              </a:buClr>
              <a:buSzPct val="100000"/>
              <a:buNone/>
              <a:defRPr sz="2400">
                <a:solidFill>
                  <a:schemeClr val="lt1"/>
                </a:solidFill>
              </a:defRPr>
            </a:lvl4pPr>
            <a:lvl5pPr lvl="4">
              <a:lnSpc>
                <a:spcPct val="100000"/>
              </a:lnSpc>
              <a:spcBef>
                <a:spcPts val="0"/>
              </a:spcBef>
              <a:spcAft>
                <a:spcPts val="0"/>
              </a:spcAft>
              <a:buClr>
                <a:schemeClr val="lt1"/>
              </a:buClr>
              <a:buSzPct val="100000"/>
              <a:buNone/>
              <a:defRPr sz="2400">
                <a:solidFill>
                  <a:schemeClr val="lt1"/>
                </a:solidFill>
              </a:defRPr>
            </a:lvl5pPr>
            <a:lvl6pPr lvl="5">
              <a:lnSpc>
                <a:spcPct val="100000"/>
              </a:lnSpc>
              <a:spcBef>
                <a:spcPts val="0"/>
              </a:spcBef>
              <a:spcAft>
                <a:spcPts val="0"/>
              </a:spcAft>
              <a:buClr>
                <a:schemeClr val="lt1"/>
              </a:buClr>
              <a:buSzPct val="100000"/>
              <a:buNone/>
              <a:defRPr sz="2400">
                <a:solidFill>
                  <a:schemeClr val="lt1"/>
                </a:solidFill>
              </a:defRPr>
            </a:lvl6pPr>
            <a:lvl7pPr lvl="6">
              <a:lnSpc>
                <a:spcPct val="100000"/>
              </a:lnSpc>
              <a:spcBef>
                <a:spcPts val="0"/>
              </a:spcBef>
              <a:spcAft>
                <a:spcPts val="0"/>
              </a:spcAft>
              <a:buClr>
                <a:schemeClr val="lt1"/>
              </a:buClr>
              <a:buSzPct val="100000"/>
              <a:buNone/>
              <a:defRPr sz="2400">
                <a:solidFill>
                  <a:schemeClr val="lt1"/>
                </a:solidFill>
              </a:defRPr>
            </a:lvl7pPr>
            <a:lvl8pPr lvl="7">
              <a:lnSpc>
                <a:spcPct val="100000"/>
              </a:lnSpc>
              <a:spcBef>
                <a:spcPts val="0"/>
              </a:spcBef>
              <a:spcAft>
                <a:spcPts val="0"/>
              </a:spcAft>
              <a:buClr>
                <a:schemeClr val="lt1"/>
              </a:buClr>
              <a:buSzPct val="100000"/>
              <a:buNone/>
              <a:defRPr sz="2400">
                <a:solidFill>
                  <a:schemeClr val="lt1"/>
                </a:solidFill>
              </a:defRPr>
            </a:lvl8pPr>
            <a:lvl9pPr lvl="8">
              <a:lnSpc>
                <a:spcPct val="100000"/>
              </a:lnSpc>
              <a:spcBef>
                <a:spcPts val="0"/>
              </a:spcBef>
              <a:spcAft>
                <a:spcPts val="0"/>
              </a:spcAft>
              <a:buClr>
                <a:schemeClr val="lt1"/>
              </a:buClr>
              <a:buSzPct val="100000"/>
              <a:buNone/>
              <a:defRPr sz="2400">
                <a:solidFill>
                  <a:schemeClr val="lt1"/>
                </a:solidFill>
              </a:defRPr>
            </a:lvl9pPr>
          </a:lstStyle>
          <a:p/>
        </p:txBody>
      </p:sp>
      <p:sp>
        <p:nvSpPr>
          <p:cNvPr id="13" name="Shape 13"/>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ig number">
    <p:spTree>
      <p:nvGrpSpPr>
        <p:cNvPr id="48" name="Shape 48"/>
        <p:cNvGrpSpPr/>
        <p:nvPr/>
      </p:nvGrpSpPr>
      <p:grpSpPr>
        <a:xfrm>
          <a:off x="0" y="0"/>
          <a:ext cx="0" cy="0"/>
          <a:chOff x="0" y="0"/>
          <a:chExt cx="0" cy="0"/>
        </a:xfrm>
      </p:grpSpPr>
      <p:sp>
        <p:nvSpPr>
          <p:cNvPr id="49" name="Shape 49"/>
          <p:cNvSpPr/>
          <p:nvPr/>
        </p:nvSpPr>
        <p:spPr>
          <a:xfrm>
            <a:off x="0" y="5045700"/>
            <a:ext cx="9144000" cy="97800"/>
          </a:xfrm>
          <a:prstGeom prst="rect">
            <a:avLst/>
          </a:prstGeom>
          <a:solidFill>
            <a:schemeClr val="lt2"/>
          </a:solidFill>
          <a:ln>
            <a:noFill/>
          </a:ln>
        </p:spPr>
        <p:txBody>
          <a:bodyPr anchorCtr="0" anchor="ctr" bIns="91425" lIns="91425" rIns="91425" tIns="91425">
            <a:noAutofit/>
          </a:bodyPr>
          <a:lstStyle/>
          <a:p>
            <a:pPr lvl="0">
              <a:spcBef>
                <a:spcPts val="0"/>
              </a:spcBef>
              <a:buNone/>
            </a:pPr>
            <a:r>
              <a:t/>
            </a:r>
            <a:endParaRPr/>
          </a:p>
        </p:txBody>
      </p:sp>
      <p:sp>
        <p:nvSpPr>
          <p:cNvPr id="50" name="Shape 50"/>
          <p:cNvSpPr txBox="1"/>
          <p:nvPr>
            <p:ph type="title"/>
          </p:nvPr>
        </p:nvSpPr>
        <p:spPr>
          <a:xfrm>
            <a:off x="311700" y="991475"/>
            <a:ext cx="8520600" cy="1917900"/>
          </a:xfrm>
          <a:prstGeom prst="rect">
            <a:avLst/>
          </a:prstGeom>
        </p:spPr>
        <p:txBody>
          <a:bodyPr anchorCtr="0" anchor="ctr" bIns="91425" lIns="91425" rIns="91425" tIns="91425"/>
          <a:lstStyle>
            <a:lvl1pPr lvl="0" algn="ctr">
              <a:spcBef>
                <a:spcPts val="0"/>
              </a:spcBef>
              <a:buSzPct val="100000"/>
              <a:defRPr b="1" sz="14000"/>
            </a:lvl1pPr>
            <a:lvl2pPr lvl="1" algn="ctr">
              <a:spcBef>
                <a:spcPts val="0"/>
              </a:spcBef>
              <a:buSzPct val="100000"/>
              <a:defRPr b="1" sz="14000"/>
            </a:lvl2pPr>
            <a:lvl3pPr lvl="2" algn="ctr">
              <a:spcBef>
                <a:spcPts val="0"/>
              </a:spcBef>
              <a:buSzPct val="100000"/>
              <a:defRPr b="1" sz="14000"/>
            </a:lvl3pPr>
            <a:lvl4pPr lvl="3" algn="ctr">
              <a:spcBef>
                <a:spcPts val="0"/>
              </a:spcBef>
              <a:buSzPct val="100000"/>
              <a:defRPr b="1" sz="14000"/>
            </a:lvl4pPr>
            <a:lvl5pPr lvl="4" algn="ctr">
              <a:spcBef>
                <a:spcPts val="0"/>
              </a:spcBef>
              <a:buSzPct val="100000"/>
              <a:defRPr b="1" sz="14000"/>
            </a:lvl5pPr>
            <a:lvl6pPr lvl="5" algn="ctr">
              <a:spcBef>
                <a:spcPts val="0"/>
              </a:spcBef>
              <a:buSzPct val="100000"/>
              <a:defRPr b="1" sz="14000"/>
            </a:lvl6pPr>
            <a:lvl7pPr lvl="6" algn="ctr">
              <a:spcBef>
                <a:spcPts val="0"/>
              </a:spcBef>
              <a:buSzPct val="100000"/>
              <a:defRPr b="1" sz="14000"/>
            </a:lvl7pPr>
            <a:lvl8pPr lvl="7" algn="ctr">
              <a:spcBef>
                <a:spcPts val="0"/>
              </a:spcBef>
              <a:buSzPct val="100000"/>
              <a:defRPr b="1" sz="14000"/>
            </a:lvl8pPr>
            <a:lvl9pPr lvl="8" algn="ctr">
              <a:spcBef>
                <a:spcPts val="0"/>
              </a:spcBef>
              <a:buSzPct val="100000"/>
              <a:defRPr b="1" sz="14000"/>
            </a:lvl9pPr>
          </a:lstStyle>
          <a:p/>
        </p:txBody>
      </p:sp>
      <p:sp>
        <p:nvSpPr>
          <p:cNvPr id="51" name="Shape 51"/>
          <p:cNvSpPr txBox="1"/>
          <p:nvPr>
            <p:ph idx="1" type="body"/>
          </p:nvPr>
        </p:nvSpPr>
        <p:spPr>
          <a:xfrm>
            <a:off x="311700" y="3071300"/>
            <a:ext cx="8520600" cy="901800"/>
          </a:xfrm>
          <a:prstGeom prst="rect">
            <a:avLst/>
          </a:prstGeom>
        </p:spPr>
        <p:txBody>
          <a:bodyPr anchorCtr="0" anchor="t" bIns="91425" lIns="91425" rIns="91425" tIns="91425"/>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p:txBody>
      </p:sp>
      <p:sp>
        <p:nvSpPr>
          <p:cNvPr id="52" name="Shape 52"/>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53" name="Shape 53"/>
        <p:cNvGrpSpPr/>
        <p:nvPr/>
      </p:nvGrpSpPr>
      <p:grpSpPr>
        <a:xfrm>
          <a:off x="0" y="0"/>
          <a:ext cx="0" cy="0"/>
          <a:chOff x="0" y="0"/>
          <a:chExt cx="0" cy="0"/>
        </a:xfrm>
      </p:grpSpPr>
      <p:sp>
        <p:nvSpPr>
          <p:cNvPr id="54" name="Shape 54"/>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bg>
      <p:bgPr>
        <a:solidFill>
          <a:schemeClr val="dk1"/>
        </a:solidFill>
      </p:bgPr>
    </p:bg>
    <p:spTree>
      <p:nvGrpSpPr>
        <p:cNvPr id="14" name="Shape 14"/>
        <p:cNvGrpSpPr/>
        <p:nvPr/>
      </p:nvGrpSpPr>
      <p:grpSpPr>
        <a:xfrm>
          <a:off x="0" y="0"/>
          <a:ext cx="0" cy="0"/>
          <a:chOff x="0" y="0"/>
          <a:chExt cx="0" cy="0"/>
        </a:xfrm>
      </p:grpSpPr>
      <p:cxnSp>
        <p:nvCxnSpPr>
          <p:cNvPr id="15" name="Shape 15"/>
          <p:cNvCxnSpPr/>
          <p:nvPr/>
        </p:nvCxnSpPr>
        <p:spPr>
          <a:xfrm>
            <a:off x="0" y="2998150"/>
            <a:ext cx="9144000" cy="0"/>
          </a:xfrm>
          <a:prstGeom prst="straightConnector1">
            <a:avLst/>
          </a:prstGeom>
          <a:noFill/>
          <a:ln cap="flat" cmpd="sng" w="19050">
            <a:solidFill>
              <a:schemeClr val="lt2"/>
            </a:solidFill>
            <a:prstDash val="solid"/>
            <a:round/>
            <a:headEnd len="med" w="med" type="none"/>
            <a:tailEnd len="med" w="med" type="none"/>
          </a:ln>
        </p:spPr>
      </p:cxnSp>
      <p:sp>
        <p:nvSpPr>
          <p:cNvPr id="16" name="Shape 16"/>
          <p:cNvSpPr txBox="1"/>
          <p:nvPr>
            <p:ph type="title"/>
          </p:nvPr>
        </p:nvSpPr>
        <p:spPr>
          <a:xfrm>
            <a:off x="510450" y="2057400"/>
            <a:ext cx="8123100" cy="778800"/>
          </a:xfrm>
          <a:prstGeom prst="rect">
            <a:avLst/>
          </a:prstGeom>
        </p:spPr>
        <p:txBody>
          <a:bodyPr anchorCtr="0" anchor="b" bIns="91425" lIns="91425" rIns="91425" tIns="91425"/>
          <a:lstStyle>
            <a:lvl1pPr lvl="0">
              <a:spcBef>
                <a:spcPts val="0"/>
              </a:spcBef>
              <a:buClr>
                <a:schemeClr val="lt1"/>
              </a:buClr>
              <a:buSzPct val="100000"/>
              <a:defRPr sz="3600">
                <a:solidFill>
                  <a:schemeClr val="lt1"/>
                </a:solidFill>
              </a:defRPr>
            </a:lvl1pPr>
            <a:lvl2pPr lvl="1">
              <a:spcBef>
                <a:spcPts val="0"/>
              </a:spcBef>
              <a:buClr>
                <a:schemeClr val="lt1"/>
              </a:buClr>
              <a:buSzPct val="100000"/>
              <a:defRPr sz="3600">
                <a:solidFill>
                  <a:schemeClr val="lt1"/>
                </a:solidFill>
              </a:defRPr>
            </a:lvl2pPr>
            <a:lvl3pPr lvl="2">
              <a:spcBef>
                <a:spcPts val="0"/>
              </a:spcBef>
              <a:buClr>
                <a:schemeClr val="lt1"/>
              </a:buClr>
              <a:buSzPct val="100000"/>
              <a:defRPr sz="3600">
                <a:solidFill>
                  <a:schemeClr val="lt1"/>
                </a:solidFill>
              </a:defRPr>
            </a:lvl3pPr>
            <a:lvl4pPr lvl="3">
              <a:spcBef>
                <a:spcPts val="0"/>
              </a:spcBef>
              <a:buClr>
                <a:schemeClr val="lt1"/>
              </a:buClr>
              <a:buSzPct val="100000"/>
              <a:defRPr sz="3600">
                <a:solidFill>
                  <a:schemeClr val="lt1"/>
                </a:solidFill>
              </a:defRPr>
            </a:lvl4pPr>
            <a:lvl5pPr lvl="4">
              <a:spcBef>
                <a:spcPts val="0"/>
              </a:spcBef>
              <a:buClr>
                <a:schemeClr val="lt1"/>
              </a:buClr>
              <a:buSzPct val="100000"/>
              <a:defRPr sz="3600">
                <a:solidFill>
                  <a:schemeClr val="lt1"/>
                </a:solidFill>
              </a:defRPr>
            </a:lvl5pPr>
            <a:lvl6pPr lvl="5">
              <a:spcBef>
                <a:spcPts val="0"/>
              </a:spcBef>
              <a:buClr>
                <a:schemeClr val="lt1"/>
              </a:buClr>
              <a:buSzPct val="100000"/>
              <a:defRPr sz="3600">
                <a:solidFill>
                  <a:schemeClr val="lt1"/>
                </a:solidFill>
              </a:defRPr>
            </a:lvl6pPr>
            <a:lvl7pPr lvl="6">
              <a:spcBef>
                <a:spcPts val="0"/>
              </a:spcBef>
              <a:buClr>
                <a:schemeClr val="lt1"/>
              </a:buClr>
              <a:buSzPct val="100000"/>
              <a:defRPr sz="3600">
                <a:solidFill>
                  <a:schemeClr val="lt1"/>
                </a:solidFill>
              </a:defRPr>
            </a:lvl7pPr>
            <a:lvl8pPr lvl="7">
              <a:spcBef>
                <a:spcPts val="0"/>
              </a:spcBef>
              <a:buClr>
                <a:schemeClr val="lt1"/>
              </a:buClr>
              <a:buSzPct val="100000"/>
              <a:defRPr sz="3600">
                <a:solidFill>
                  <a:schemeClr val="lt1"/>
                </a:solidFill>
              </a:defRPr>
            </a:lvl8pPr>
            <a:lvl9pPr lvl="8">
              <a:spcBef>
                <a:spcPts val="0"/>
              </a:spcBef>
              <a:buClr>
                <a:schemeClr val="lt1"/>
              </a:buClr>
              <a:buSzPct val="100000"/>
              <a:defRPr sz="3600">
                <a:solidFill>
                  <a:schemeClr val="lt1"/>
                </a:solidFill>
              </a:defRPr>
            </a:lvl9pPr>
          </a:lstStyle>
          <a:p/>
        </p:txBody>
      </p:sp>
      <p:sp>
        <p:nvSpPr>
          <p:cNvPr id="17" name="Shape 17"/>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18" name="Shape 18"/>
        <p:cNvGrpSpPr/>
        <p:nvPr/>
      </p:nvGrpSpPr>
      <p:grpSpPr>
        <a:xfrm>
          <a:off x="0" y="0"/>
          <a:ext cx="0" cy="0"/>
          <a:chOff x="0" y="0"/>
          <a:chExt cx="0" cy="0"/>
        </a:xfrm>
      </p:grpSpPr>
      <p:sp>
        <p:nvSpPr>
          <p:cNvPr id="19" name="Shape 19"/>
          <p:cNvSpPr/>
          <p:nvPr/>
        </p:nvSpPr>
        <p:spPr>
          <a:xfrm>
            <a:off x="0" y="5045700"/>
            <a:ext cx="9144000" cy="97800"/>
          </a:xfrm>
          <a:prstGeom prst="rect">
            <a:avLst/>
          </a:prstGeom>
          <a:solidFill>
            <a:schemeClr val="lt2"/>
          </a:solidFill>
          <a:ln>
            <a:noFill/>
          </a:ln>
        </p:spPr>
        <p:txBody>
          <a:bodyPr anchorCtr="0" anchor="ctr" bIns="91425" lIns="91425" rIns="91425" tIns="91425">
            <a:noAutofit/>
          </a:bodyPr>
          <a:lstStyle/>
          <a:p>
            <a:pPr lvl="0">
              <a:spcBef>
                <a:spcPts val="0"/>
              </a:spcBef>
              <a:buNone/>
            </a:pPr>
            <a:r>
              <a:t/>
            </a:r>
            <a:endParaRPr/>
          </a:p>
        </p:txBody>
      </p:sp>
      <p:sp>
        <p:nvSpPr>
          <p:cNvPr id="20" name="Shape 20"/>
          <p:cNvSpPr txBox="1"/>
          <p:nvPr>
            <p:ph type="title"/>
          </p:nvPr>
        </p:nvSpPr>
        <p:spPr>
          <a:xfrm>
            <a:off x="311700" y="445025"/>
            <a:ext cx="8520600" cy="5727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1" name="Shape 21"/>
          <p:cNvSpPr txBox="1"/>
          <p:nvPr>
            <p:ph idx="1" type="body"/>
          </p:nvPr>
        </p:nvSpPr>
        <p:spPr>
          <a:xfrm>
            <a:off x="311700" y="1152475"/>
            <a:ext cx="8520600" cy="34164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2" name="Shape 22"/>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23" name="Shape 23"/>
        <p:cNvGrpSpPr/>
        <p:nvPr/>
      </p:nvGrpSpPr>
      <p:grpSpPr>
        <a:xfrm>
          <a:off x="0" y="0"/>
          <a:ext cx="0" cy="0"/>
          <a:chOff x="0" y="0"/>
          <a:chExt cx="0" cy="0"/>
        </a:xfrm>
      </p:grpSpPr>
      <p:sp>
        <p:nvSpPr>
          <p:cNvPr id="24" name="Shape 24"/>
          <p:cNvSpPr txBox="1"/>
          <p:nvPr>
            <p:ph type="title"/>
          </p:nvPr>
        </p:nvSpPr>
        <p:spPr>
          <a:xfrm>
            <a:off x="311700" y="445025"/>
            <a:ext cx="8520600" cy="5727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5" name="Shape 25"/>
          <p:cNvSpPr txBox="1"/>
          <p:nvPr>
            <p:ph idx="1" type="body"/>
          </p:nvPr>
        </p:nvSpPr>
        <p:spPr>
          <a:xfrm>
            <a:off x="311700" y="1152475"/>
            <a:ext cx="3999900" cy="34164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6" name="Shape 26"/>
          <p:cNvSpPr txBox="1"/>
          <p:nvPr>
            <p:ph idx="2" type="body"/>
          </p:nvPr>
        </p:nvSpPr>
        <p:spPr>
          <a:xfrm>
            <a:off x="4832400" y="1152475"/>
            <a:ext cx="3999900" cy="34164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7" name="Shape 27"/>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28" name="Shape 28"/>
        <p:cNvGrpSpPr/>
        <p:nvPr/>
      </p:nvGrpSpPr>
      <p:grpSpPr>
        <a:xfrm>
          <a:off x="0" y="0"/>
          <a:ext cx="0" cy="0"/>
          <a:chOff x="0" y="0"/>
          <a:chExt cx="0" cy="0"/>
        </a:xfrm>
      </p:grpSpPr>
      <p:sp>
        <p:nvSpPr>
          <p:cNvPr id="29" name="Shape 29"/>
          <p:cNvSpPr txBox="1"/>
          <p:nvPr>
            <p:ph type="title"/>
          </p:nvPr>
        </p:nvSpPr>
        <p:spPr>
          <a:xfrm>
            <a:off x="311700" y="445025"/>
            <a:ext cx="8520600" cy="5727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30" name="Shape 30"/>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One column text">
    <p:spTree>
      <p:nvGrpSpPr>
        <p:cNvPr id="31" name="Shape 31"/>
        <p:cNvGrpSpPr/>
        <p:nvPr/>
      </p:nvGrpSpPr>
      <p:grpSpPr>
        <a:xfrm>
          <a:off x="0" y="0"/>
          <a:ext cx="0" cy="0"/>
          <a:chOff x="0" y="0"/>
          <a:chExt cx="0" cy="0"/>
        </a:xfrm>
      </p:grpSpPr>
      <p:sp>
        <p:nvSpPr>
          <p:cNvPr id="32" name="Shape 32"/>
          <p:cNvSpPr txBox="1"/>
          <p:nvPr>
            <p:ph type="title"/>
          </p:nvPr>
        </p:nvSpPr>
        <p:spPr>
          <a:xfrm>
            <a:off x="311700" y="555600"/>
            <a:ext cx="2808000" cy="755700"/>
          </a:xfrm>
          <a:prstGeom prst="rect">
            <a:avLst/>
          </a:prstGeom>
        </p:spPr>
        <p:txBody>
          <a:bodyPr anchorCtr="0" anchor="b" bIns="91425" lIns="91425" rIns="91425" tIns="91425"/>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p:txBody>
      </p:sp>
      <p:sp>
        <p:nvSpPr>
          <p:cNvPr id="33" name="Shape 33"/>
          <p:cNvSpPr txBox="1"/>
          <p:nvPr>
            <p:ph idx="1" type="body"/>
          </p:nvPr>
        </p:nvSpPr>
        <p:spPr>
          <a:xfrm>
            <a:off x="311700" y="1389600"/>
            <a:ext cx="2808000" cy="3179400"/>
          </a:xfrm>
          <a:prstGeom prst="rect">
            <a:avLst/>
          </a:prstGeom>
        </p:spPr>
        <p:txBody>
          <a:bodyPr anchorCtr="0" anchor="t" bIns="91425" lIns="91425" rIns="91425" tIns="91425"/>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34" name="Shape 34"/>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Main point">
    <p:bg>
      <p:bgPr>
        <a:solidFill>
          <a:schemeClr val="lt2"/>
        </a:solidFill>
      </p:bgPr>
    </p:bg>
    <p:spTree>
      <p:nvGrpSpPr>
        <p:cNvPr id="35" name="Shape 35"/>
        <p:cNvGrpSpPr/>
        <p:nvPr/>
      </p:nvGrpSpPr>
      <p:grpSpPr>
        <a:xfrm>
          <a:off x="0" y="0"/>
          <a:ext cx="0" cy="0"/>
          <a:chOff x="0" y="0"/>
          <a:chExt cx="0" cy="0"/>
        </a:xfrm>
      </p:grpSpPr>
      <p:sp>
        <p:nvSpPr>
          <p:cNvPr id="36" name="Shape 36"/>
          <p:cNvSpPr txBox="1"/>
          <p:nvPr>
            <p:ph type="title"/>
          </p:nvPr>
        </p:nvSpPr>
        <p:spPr>
          <a:xfrm>
            <a:off x="490250" y="526350"/>
            <a:ext cx="5797500" cy="4090800"/>
          </a:xfrm>
          <a:prstGeom prst="rect">
            <a:avLst/>
          </a:prstGeom>
        </p:spPr>
        <p:txBody>
          <a:bodyPr anchorCtr="0" anchor="ctr" bIns="91425" lIns="91425" rIns="91425" tIns="91425"/>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p:txBody>
      </p:sp>
      <p:sp>
        <p:nvSpPr>
          <p:cNvPr id="37" name="Shape 37"/>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title and description">
    <p:spTree>
      <p:nvGrpSpPr>
        <p:cNvPr id="38" name="Shape 38"/>
        <p:cNvGrpSpPr/>
        <p:nvPr/>
      </p:nvGrpSpPr>
      <p:grpSpPr>
        <a:xfrm>
          <a:off x="0" y="0"/>
          <a:ext cx="0" cy="0"/>
          <a:chOff x="0" y="0"/>
          <a:chExt cx="0" cy="0"/>
        </a:xfrm>
      </p:grpSpPr>
      <p:sp>
        <p:nvSpPr>
          <p:cNvPr id="39" name="Shape 39"/>
          <p:cNvSpPr/>
          <p:nvPr/>
        </p:nvSpPr>
        <p:spPr>
          <a:xfrm>
            <a:off x="4572000" y="75"/>
            <a:ext cx="4572000" cy="5143500"/>
          </a:xfrm>
          <a:prstGeom prst="rect">
            <a:avLst/>
          </a:prstGeom>
          <a:solidFill>
            <a:schemeClr val="dk1"/>
          </a:solidFill>
          <a:ln>
            <a:noFill/>
          </a:ln>
        </p:spPr>
        <p:txBody>
          <a:bodyPr anchorCtr="0" anchor="ctr" bIns="91425" lIns="91425" rIns="91425" tIns="91425">
            <a:noAutofit/>
          </a:bodyPr>
          <a:lstStyle/>
          <a:p>
            <a:pPr lvl="0">
              <a:spcBef>
                <a:spcPts val="0"/>
              </a:spcBef>
              <a:buNone/>
            </a:pPr>
            <a:r>
              <a:t/>
            </a:r>
            <a:endParaRPr/>
          </a:p>
        </p:txBody>
      </p:sp>
      <p:cxnSp>
        <p:nvCxnSpPr>
          <p:cNvPr id="40" name="Shape 40"/>
          <p:cNvCxnSpPr/>
          <p:nvPr/>
        </p:nvCxnSpPr>
        <p:spPr>
          <a:xfrm>
            <a:off x="5029675" y="4495500"/>
            <a:ext cx="468300" cy="0"/>
          </a:xfrm>
          <a:prstGeom prst="straightConnector1">
            <a:avLst/>
          </a:prstGeom>
          <a:noFill/>
          <a:ln cap="flat" cmpd="sng" w="19050">
            <a:solidFill>
              <a:schemeClr val="lt2"/>
            </a:solidFill>
            <a:prstDash val="solid"/>
            <a:round/>
            <a:headEnd len="med" w="med" type="none"/>
            <a:tailEnd len="med" w="med" type="none"/>
          </a:ln>
        </p:spPr>
      </p:cxnSp>
      <p:sp>
        <p:nvSpPr>
          <p:cNvPr id="41" name="Shape 41"/>
          <p:cNvSpPr txBox="1"/>
          <p:nvPr>
            <p:ph type="title"/>
          </p:nvPr>
        </p:nvSpPr>
        <p:spPr>
          <a:xfrm>
            <a:off x="265500" y="1205825"/>
            <a:ext cx="4045200" cy="1509600"/>
          </a:xfrm>
          <a:prstGeom prst="rect">
            <a:avLst/>
          </a:prstGeom>
        </p:spPr>
        <p:txBody>
          <a:bodyPr anchorCtr="0" anchor="b" bIns="91425" lIns="91425" rIns="91425" tIns="91425"/>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p:txBody>
      </p:sp>
      <p:sp>
        <p:nvSpPr>
          <p:cNvPr id="42" name="Shape 42"/>
          <p:cNvSpPr txBox="1"/>
          <p:nvPr>
            <p:ph idx="1" type="subTitle"/>
          </p:nvPr>
        </p:nvSpPr>
        <p:spPr>
          <a:xfrm>
            <a:off x="265500" y="2769000"/>
            <a:ext cx="4045200" cy="1345500"/>
          </a:xfrm>
          <a:prstGeom prst="rect">
            <a:avLst/>
          </a:prstGeom>
        </p:spPr>
        <p:txBody>
          <a:bodyPr anchorCtr="0" anchor="t" bIns="91425" lIns="91425" rIns="91425" tIns="91425"/>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p:txBody>
      </p:sp>
      <p:sp>
        <p:nvSpPr>
          <p:cNvPr id="43" name="Shape 43"/>
          <p:cNvSpPr txBox="1"/>
          <p:nvPr>
            <p:ph idx="2" type="body"/>
          </p:nvPr>
        </p:nvSpPr>
        <p:spPr>
          <a:xfrm>
            <a:off x="4939500" y="724200"/>
            <a:ext cx="3837000" cy="3695100"/>
          </a:xfrm>
          <a:prstGeom prst="rect">
            <a:avLst/>
          </a:prstGeom>
        </p:spPr>
        <p:txBody>
          <a:bodyPr anchorCtr="0" anchor="ctr" bIns="91425" lIns="91425" rIns="91425" tIns="91425"/>
          <a:lstStyle>
            <a:lvl1pPr lvl="0">
              <a:spcBef>
                <a:spcPts val="0"/>
              </a:spcBef>
              <a:buClr>
                <a:schemeClr val="lt1"/>
              </a:buClr>
              <a:defRPr>
                <a:solidFill>
                  <a:schemeClr val="lt1"/>
                </a:solidFill>
              </a:defRPr>
            </a:lvl1pPr>
            <a:lvl2pPr lvl="1">
              <a:spcBef>
                <a:spcPts val="0"/>
              </a:spcBef>
              <a:buClr>
                <a:schemeClr val="lt1"/>
              </a:buClr>
              <a:defRPr>
                <a:solidFill>
                  <a:schemeClr val="lt1"/>
                </a:solidFill>
              </a:defRPr>
            </a:lvl2pPr>
            <a:lvl3pPr lvl="2">
              <a:spcBef>
                <a:spcPts val="0"/>
              </a:spcBef>
              <a:buClr>
                <a:schemeClr val="lt1"/>
              </a:buClr>
              <a:defRPr>
                <a:solidFill>
                  <a:schemeClr val="lt1"/>
                </a:solidFill>
              </a:defRPr>
            </a:lvl3pPr>
            <a:lvl4pPr lvl="3">
              <a:spcBef>
                <a:spcPts val="0"/>
              </a:spcBef>
              <a:buClr>
                <a:schemeClr val="lt1"/>
              </a:buClr>
              <a:defRPr>
                <a:solidFill>
                  <a:schemeClr val="lt1"/>
                </a:solidFill>
              </a:defRPr>
            </a:lvl4pPr>
            <a:lvl5pPr lvl="4">
              <a:spcBef>
                <a:spcPts val="0"/>
              </a:spcBef>
              <a:buClr>
                <a:schemeClr val="lt1"/>
              </a:buClr>
              <a:defRPr>
                <a:solidFill>
                  <a:schemeClr val="lt1"/>
                </a:solidFill>
              </a:defRPr>
            </a:lvl5pPr>
            <a:lvl6pPr lvl="5">
              <a:spcBef>
                <a:spcPts val="0"/>
              </a:spcBef>
              <a:buClr>
                <a:schemeClr val="lt1"/>
              </a:buClr>
              <a:defRPr>
                <a:solidFill>
                  <a:schemeClr val="lt1"/>
                </a:solidFill>
              </a:defRPr>
            </a:lvl6pPr>
            <a:lvl7pPr lvl="6">
              <a:spcBef>
                <a:spcPts val="0"/>
              </a:spcBef>
              <a:buClr>
                <a:schemeClr val="lt1"/>
              </a:buClr>
              <a:defRPr>
                <a:solidFill>
                  <a:schemeClr val="lt1"/>
                </a:solidFill>
              </a:defRPr>
            </a:lvl7pPr>
            <a:lvl8pPr lvl="7">
              <a:spcBef>
                <a:spcPts val="0"/>
              </a:spcBef>
              <a:buClr>
                <a:schemeClr val="lt1"/>
              </a:buClr>
              <a:defRPr>
                <a:solidFill>
                  <a:schemeClr val="lt1"/>
                </a:solidFill>
              </a:defRPr>
            </a:lvl8pPr>
            <a:lvl9pPr lvl="8">
              <a:spcBef>
                <a:spcPts val="0"/>
              </a:spcBef>
              <a:buClr>
                <a:schemeClr val="lt1"/>
              </a:buClr>
              <a:defRPr>
                <a:solidFill>
                  <a:schemeClr val="lt1"/>
                </a:solidFill>
              </a:defRPr>
            </a:lvl9pPr>
          </a:lstStyle>
          <a:p/>
        </p:txBody>
      </p:sp>
      <p:sp>
        <p:nvSpPr>
          <p:cNvPr id="44" name="Shape 44"/>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45" name="Shape 45"/>
        <p:cNvGrpSpPr/>
        <p:nvPr/>
      </p:nvGrpSpPr>
      <p:grpSpPr>
        <a:xfrm>
          <a:off x="0" y="0"/>
          <a:ext cx="0" cy="0"/>
          <a:chOff x="0" y="0"/>
          <a:chExt cx="0" cy="0"/>
        </a:xfrm>
      </p:grpSpPr>
      <p:sp>
        <p:nvSpPr>
          <p:cNvPr id="46" name="Shape 46"/>
          <p:cNvSpPr txBox="1"/>
          <p:nvPr>
            <p:ph idx="1" type="body"/>
          </p:nvPr>
        </p:nvSpPr>
        <p:spPr>
          <a:xfrm>
            <a:off x="311700" y="4236825"/>
            <a:ext cx="5998800" cy="598800"/>
          </a:xfrm>
          <a:prstGeom prst="rect">
            <a:avLst/>
          </a:prstGeom>
        </p:spPr>
        <p:txBody>
          <a:bodyPr anchorCtr="0" anchor="ctr" bIns="91425" lIns="91425" rIns="91425" tIns="91425"/>
          <a:lstStyle>
            <a:lvl1pPr lvl="0">
              <a:lnSpc>
                <a:spcPct val="100000"/>
              </a:lnSpc>
              <a:spcBef>
                <a:spcPts val="0"/>
              </a:spcBef>
              <a:spcAft>
                <a:spcPts val="0"/>
              </a:spcAft>
              <a:buSzPct val="100000"/>
              <a:buNone/>
              <a:defRPr sz="2100"/>
            </a:lvl1pPr>
          </a:lstStyle>
          <a:p/>
        </p:txBody>
      </p:sp>
      <p:sp>
        <p:nvSpPr>
          <p:cNvPr id="47" name="Shape 47"/>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600" cy="572700"/>
          </a:xfrm>
          <a:prstGeom prst="rect">
            <a:avLst/>
          </a:prstGeom>
          <a:noFill/>
          <a:ln>
            <a:noFill/>
          </a:ln>
        </p:spPr>
        <p:txBody>
          <a:bodyPr anchorCtr="0" anchor="t" bIns="91425" lIns="91425" rIns="91425" tIns="91425"/>
          <a:lstStyle>
            <a:lvl1pPr lvl="0">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1pPr>
            <a:lvl2pPr lvl="1">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2pPr>
            <a:lvl3pPr lvl="2">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3pPr>
            <a:lvl4pPr lvl="3">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4pPr>
            <a:lvl5pPr lvl="4">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5pPr>
            <a:lvl6pPr lvl="5">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6pPr>
            <a:lvl7pPr lvl="6">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7pPr>
            <a:lvl8pPr lvl="7">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8pPr>
            <a:lvl9pPr lvl="8">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9pPr>
          </a:lstStyle>
          <a:p/>
        </p:txBody>
      </p:sp>
      <p:sp>
        <p:nvSpPr>
          <p:cNvPr id="7" name="Shape 7"/>
          <p:cNvSpPr txBox="1"/>
          <p:nvPr>
            <p:ph idx="1" type="body"/>
          </p:nvPr>
        </p:nvSpPr>
        <p:spPr>
          <a:xfrm>
            <a:off x="311700" y="1152475"/>
            <a:ext cx="8520600" cy="3416400"/>
          </a:xfrm>
          <a:prstGeom prst="rect">
            <a:avLst/>
          </a:prstGeom>
          <a:noFill/>
          <a:ln>
            <a:noFill/>
          </a:ln>
        </p:spPr>
        <p:txBody>
          <a:bodyPr anchorCtr="0" anchor="t" bIns="91425" lIns="91425" rIns="91425" tIns="91425"/>
          <a:lstStyle>
            <a:lvl1pPr lvl="0">
              <a:lnSpc>
                <a:spcPct val="115000"/>
              </a:lnSpc>
              <a:spcBef>
                <a:spcPts val="0"/>
              </a:spcBef>
              <a:spcAft>
                <a:spcPts val="1600"/>
              </a:spcAft>
              <a:buClr>
                <a:schemeClr val="accent3"/>
              </a:buClr>
              <a:buSzPct val="100000"/>
              <a:buFont typeface="Proxima Nova"/>
              <a:defRPr sz="1800">
                <a:solidFill>
                  <a:schemeClr val="accent3"/>
                </a:solidFill>
                <a:latin typeface="Proxima Nova"/>
                <a:ea typeface="Proxima Nova"/>
                <a:cs typeface="Proxima Nova"/>
                <a:sym typeface="Proxima Nova"/>
              </a:defRPr>
            </a:lvl1pPr>
            <a:lvl2pPr lvl="1">
              <a:lnSpc>
                <a:spcPct val="115000"/>
              </a:lnSpc>
              <a:spcBef>
                <a:spcPts val="0"/>
              </a:spcBef>
              <a:spcAft>
                <a:spcPts val="1600"/>
              </a:spcAft>
              <a:buClr>
                <a:schemeClr val="accent3"/>
              </a:buClr>
              <a:buFont typeface="Proxima Nova"/>
              <a:defRPr>
                <a:solidFill>
                  <a:schemeClr val="accent3"/>
                </a:solidFill>
                <a:latin typeface="Proxima Nova"/>
                <a:ea typeface="Proxima Nova"/>
                <a:cs typeface="Proxima Nova"/>
                <a:sym typeface="Proxima Nova"/>
              </a:defRPr>
            </a:lvl2pPr>
            <a:lvl3pPr lvl="2">
              <a:lnSpc>
                <a:spcPct val="115000"/>
              </a:lnSpc>
              <a:spcBef>
                <a:spcPts val="0"/>
              </a:spcBef>
              <a:spcAft>
                <a:spcPts val="1600"/>
              </a:spcAft>
              <a:buClr>
                <a:schemeClr val="accent3"/>
              </a:buClr>
              <a:buFont typeface="Proxima Nova"/>
              <a:defRPr>
                <a:solidFill>
                  <a:schemeClr val="accent3"/>
                </a:solidFill>
                <a:latin typeface="Proxima Nova"/>
                <a:ea typeface="Proxima Nova"/>
                <a:cs typeface="Proxima Nova"/>
                <a:sym typeface="Proxima Nova"/>
              </a:defRPr>
            </a:lvl3pPr>
            <a:lvl4pPr lvl="3">
              <a:lnSpc>
                <a:spcPct val="115000"/>
              </a:lnSpc>
              <a:spcBef>
                <a:spcPts val="0"/>
              </a:spcBef>
              <a:spcAft>
                <a:spcPts val="1600"/>
              </a:spcAft>
              <a:buClr>
                <a:schemeClr val="accent3"/>
              </a:buClr>
              <a:buFont typeface="Proxima Nova"/>
              <a:defRPr>
                <a:solidFill>
                  <a:schemeClr val="accent3"/>
                </a:solidFill>
                <a:latin typeface="Proxima Nova"/>
                <a:ea typeface="Proxima Nova"/>
                <a:cs typeface="Proxima Nova"/>
                <a:sym typeface="Proxima Nova"/>
              </a:defRPr>
            </a:lvl4pPr>
            <a:lvl5pPr lvl="4">
              <a:lnSpc>
                <a:spcPct val="115000"/>
              </a:lnSpc>
              <a:spcBef>
                <a:spcPts val="0"/>
              </a:spcBef>
              <a:spcAft>
                <a:spcPts val="1600"/>
              </a:spcAft>
              <a:buClr>
                <a:schemeClr val="accent3"/>
              </a:buClr>
              <a:buFont typeface="Proxima Nova"/>
              <a:defRPr>
                <a:solidFill>
                  <a:schemeClr val="accent3"/>
                </a:solidFill>
                <a:latin typeface="Proxima Nova"/>
                <a:ea typeface="Proxima Nova"/>
                <a:cs typeface="Proxima Nova"/>
                <a:sym typeface="Proxima Nova"/>
              </a:defRPr>
            </a:lvl5pPr>
            <a:lvl6pPr lvl="5">
              <a:lnSpc>
                <a:spcPct val="115000"/>
              </a:lnSpc>
              <a:spcBef>
                <a:spcPts val="0"/>
              </a:spcBef>
              <a:spcAft>
                <a:spcPts val="1600"/>
              </a:spcAft>
              <a:buClr>
                <a:schemeClr val="accent3"/>
              </a:buClr>
              <a:buFont typeface="Proxima Nova"/>
              <a:defRPr>
                <a:solidFill>
                  <a:schemeClr val="accent3"/>
                </a:solidFill>
                <a:latin typeface="Proxima Nova"/>
                <a:ea typeface="Proxima Nova"/>
                <a:cs typeface="Proxima Nova"/>
                <a:sym typeface="Proxima Nova"/>
              </a:defRPr>
            </a:lvl6pPr>
            <a:lvl7pPr lvl="6">
              <a:lnSpc>
                <a:spcPct val="115000"/>
              </a:lnSpc>
              <a:spcBef>
                <a:spcPts val="0"/>
              </a:spcBef>
              <a:spcAft>
                <a:spcPts val="1600"/>
              </a:spcAft>
              <a:buClr>
                <a:schemeClr val="accent3"/>
              </a:buClr>
              <a:buFont typeface="Proxima Nova"/>
              <a:defRPr>
                <a:solidFill>
                  <a:schemeClr val="accent3"/>
                </a:solidFill>
                <a:latin typeface="Proxima Nova"/>
                <a:ea typeface="Proxima Nova"/>
                <a:cs typeface="Proxima Nova"/>
                <a:sym typeface="Proxima Nova"/>
              </a:defRPr>
            </a:lvl7pPr>
            <a:lvl8pPr lvl="7">
              <a:lnSpc>
                <a:spcPct val="115000"/>
              </a:lnSpc>
              <a:spcBef>
                <a:spcPts val="0"/>
              </a:spcBef>
              <a:spcAft>
                <a:spcPts val="1600"/>
              </a:spcAft>
              <a:buClr>
                <a:schemeClr val="accent3"/>
              </a:buClr>
              <a:buFont typeface="Proxima Nova"/>
              <a:defRPr>
                <a:solidFill>
                  <a:schemeClr val="accent3"/>
                </a:solidFill>
                <a:latin typeface="Proxima Nova"/>
                <a:ea typeface="Proxima Nova"/>
                <a:cs typeface="Proxima Nova"/>
                <a:sym typeface="Proxima Nova"/>
              </a:defRPr>
            </a:lvl8pPr>
            <a:lvl9pPr lvl="8">
              <a:lnSpc>
                <a:spcPct val="115000"/>
              </a:lnSpc>
              <a:spcBef>
                <a:spcPts val="0"/>
              </a:spcBef>
              <a:spcAft>
                <a:spcPts val="1600"/>
              </a:spcAft>
              <a:buClr>
                <a:schemeClr val="accent3"/>
              </a:buClr>
              <a:buFont typeface="Proxima Nova"/>
              <a:defRPr>
                <a:solidFill>
                  <a:schemeClr val="accent3"/>
                </a:solidFill>
                <a:latin typeface="Proxima Nova"/>
                <a:ea typeface="Proxima Nova"/>
                <a:cs typeface="Proxima Nova"/>
                <a:sym typeface="Proxima Nova"/>
              </a:defRPr>
            </a:lvl9pPr>
          </a:lstStyle>
          <a:p/>
        </p:txBody>
      </p:sp>
      <p:sp>
        <p:nvSpPr>
          <p:cNvPr id="8" name="Shape 8"/>
          <p:cNvSpPr txBox="1"/>
          <p:nvPr>
            <p:ph idx="12" type="sldNum"/>
          </p:nvPr>
        </p:nvSpPr>
        <p:spPr>
          <a:xfrm>
            <a:off x="8472457" y="4663216"/>
            <a:ext cx="548700" cy="393600"/>
          </a:xfrm>
          <a:prstGeom prst="rect">
            <a:avLst/>
          </a:prstGeom>
          <a:noFill/>
          <a:ln>
            <a:noFill/>
          </a:ln>
        </p:spPr>
        <p:txBody>
          <a:bodyPr anchorCtr="0" anchor="ctr" bIns="91425" lIns="91425" rIns="91425" tIns="91425">
            <a:noAutofit/>
          </a:bodyPr>
          <a:lstStyle/>
          <a:p>
            <a:pPr lvl="0" algn="r">
              <a:spcBef>
                <a:spcPts val="0"/>
              </a:spcBef>
              <a:buNone/>
            </a:pPr>
            <a:fld id="{00000000-1234-1234-1234-123412341234}" type="slidenum">
              <a:rPr lang="en" sz="1000">
                <a:solidFill>
                  <a:schemeClr val="dk1"/>
                </a:solidFill>
                <a:latin typeface="Proxima Nova"/>
                <a:ea typeface="Proxima Nova"/>
                <a:cs typeface="Proxima Nova"/>
                <a:sym typeface="Proxima Nova"/>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0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06.png"/><Relationship Id="rId4" Type="http://schemas.openxmlformats.org/officeDocument/2006/relationships/image" Target="../media/image31.png"/><Relationship Id="rId5" Type="http://schemas.openxmlformats.org/officeDocument/2006/relationships/image" Target="../media/image0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08.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0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08.png"/><Relationship Id="rId4" Type="http://schemas.openxmlformats.org/officeDocument/2006/relationships/image" Target="../media/image11.png"/><Relationship Id="rId5" Type="http://schemas.openxmlformats.org/officeDocument/2006/relationships/image" Target="../media/image09.png"/><Relationship Id="rId6" Type="http://schemas.openxmlformats.org/officeDocument/2006/relationships/image" Target="../media/image10.png"/><Relationship Id="rId7" Type="http://schemas.openxmlformats.org/officeDocument/2006/relationships/image" Target="../media/image1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1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15.png"/><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00.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1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18.png"/><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21.png"/><Relationship Id="rId4" Type="http://schemas.openxmlformats.org/officeDocument/2006/relationships/hyperlink" Target="https://www.youtube.com/watch?v=sEUos3lcxro"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hyperlink" Target="https://youtu.be/rK4N93TN7M8"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17.png"/><Relationship Id="rId4" Type="http://schemas.openxmlformats.org/officeDocument/2006/relationships/image" Target="../media/image23.png"/><Relationship Id="rId5" Type="http://schemas.openxmlformats.org/officeDocument/2006/relationships/image" Target="../media/image3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2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2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2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2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3.png"/><Relationship Id="rId4" Type="http://schemas.openxmlformats.org/officeDocument/2006/relationships/image" Target="../media/image05.png"/><Relationship Id="rId5" Type="http://schemas.openxmlformats.org/officeDocument/2006/relationships/image" Target="../media/image36.png"/><Relationship Id="rId6" Type="http://schemas.openxmlformats.org/officeDocument/2006/relationships/image" Target="../media/image02.png"/><Relationship Id="rId7" Type="http://schemas.openxmlformats.org/officeDocument/2006/relationships/image" Target="../media/image0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33.png"/><Relationship Id="rId4" Type="http://schemas.openxmlformats.org/officeDocument/2006/relationships/image" Target="../media/image25.png"/><Relationship Id="rId9" Type="http://schemas.openxmlformats.org/officeDocument/2006/relationships/image" Target="../media/image30.png"/><Relationship Id="rId5" Type="http://schemas.openxmlformats.org/officeDocument/2006/relationships/image" Target="../media/image26.png"/><Relationship Id="rId6" Type="http://schemas.openxmlformats.org/officeDocument/2006/relationships/image" Target="../media/image27.png"/><Relationship Id="rId7" Type="http://schemas.openxmlformats.org/officeDocument/2006/relationships/image" Target="../media/image28.png"/><Relationship Id="rId8" Type="http://schemas.openxmlformats.org/officeDocument/2006/relationships/image" Target="../media/image35.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1.xml"/><Relationship Id="rId3" Type="http://schemas.openxmlformats.org/officeDocument/2006/relationships/image" Target="../media/image34.png"/><Relationship Id="rId4" Type="http://schemas.openxmlformats.org/officeDocument/2006/relationships/image" Target="../media/image19.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hyperlink" Target="https://www.technologyreview.com/s/427197/super-mario-bros-proved-np-hard/" TargetMode="External"/><Relationship Id="rId4" Type="http://schemas.openxmlformats.org/officeDocument/2006/relationships/hyperlink" Target="http://arxiv.org/pdf/1203.1895.pdf" TargetMode="External"/><Relationship Id="rId5" Type="http://schemas.openxmlformats.org/officeDocument/2006/relationships/hyperlink" Target="http://www2.idsia.ch/cms/fun16/" TargetMode="External"/><Relationship Id="rId6" Type="http://schemas.openxmlformats.org/officeDocument/2006/relationships/hyperlink" Target="https://jeremykun.com/2012/03/22/nintendo-np-hard/" TargetMode="External"/><Relationship Id="rId7" Type="http://schemas.openxmlformats.org/officeDocument/2006/relationships/hyperlink" Target="https://en.wikipedia.org/wiki/Game_complexity" TargetMode="External"/><Relationship Id="rId8" Type="http://schemas.openxmlformats.org/officeDocument/2006/relationships/hyperlink" Target="http://arxiv.org/pdf/1201.4995v5.pdf"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0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8" name="Shape 58"/>
        <p:cNvGrpSpPr/>
        <p:nvPr/>
      </p:nvGrpSpPr>
      <p:grpSpPr>
        <a:xfrm>
          <a:off x="0" y="0"/>
          <a:ext cx="0" cy="0"/>
          <a:chOff x="0" y="0"/>
          <a:chExt cx="0" cy="0"/>
        </a:xfrm>
      </p:grpSpPr>
      <p:sp>
        <p:nvSpPr>
          <p:cNvPr id="59" name="Shape 59"/>
          <p:cNvSpPr txBox="1"/>
          <p:nvPr>
            <p:ph type="ctrTitle"/>
          </p:nvPr>
        </p:nvSpPr>
        <p:spPr>
          <a:xfrm>
            <a:off x="510450" y="1257300"/>
            <a:ext cx="8123100" cy="1588500"/>
          </a:xfrm>
          <a:prstGeom prst="rect">
            <a:avLst/>
          </a:prstGeom>
        </p:spPr>
        <p:txBody>
          <a:bodyPr anchorCtr="0" anchor="b" bIns="91425" lIns="91425" rIns="91425" tIns="91425">
            <a:noAutofit/>
          </a:bodyPr>
          <a:lstStyle/>
          <a:p>
            <a:pPr lvl="0">
              <a:spcBef>
                <a:spcPts val="0"/>
              </a:spcBef>
              <a:buNone/>
            </a:pPr>
            <a:r>
              <a:rPr lang="en"/>
              <a:t>Classic Nintendo Games are (Computationally) Hard</a:t>
            </a:r>
          </a:p>
        </p:txBody>
      </p:sp>
      <p:sp>
        <p:nvSpPr>
          <p:cNvPr id="60" name="Shape 60"/>
          <p:cNvSpPr txBox="1"/>
          <p:nvPr>
            <p:ph idx="1" type="subTitle"/>
          </p:nvPr>
        </p:nvSpPr>
        <p:spPr>
          <a:xfrm>
            <a:off x="682375" y="3182325"/>
            <a:ext cx="7951200" cy="630000"/>
          </a:xfrm>
          <a:prstGeom prst="rect">
            <a:avLst/>
          </a:prstGeom>
        </p:spPr>
        <p:txBody>
          <a:bodyPr anchorCtr="0" anchor="t" bIns="91425" lIns="91425" rIns="91425" tIns="91425">
            <a:noAutofit/>
          </a:bodyPr>
          <a:lstStyle/>
          <a:p>
            <a:pPr lvl="0">
              <a:spcBef>
                <a:spcPts val="0"/>
              </a:spcBef>
              <a:buNone/>
            </a:pPr>
            <a:r>
              <a:rPr lang="en">
                <a:solidFill>
                  <a:srgbClr val="B7B7B7"/>
                </a:solidFill>
              </a:rPr>
              <a:t>By Yifang Zhang</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7" name="Shape 137"/>
        <p:cNvGrpSpPr/>
        <p:nvPr/>
      </p:nvGrpSpPr>
      <p:grpSpPr>
        <a:xfrm>
          <a:off x="0" y="0"/>
          <a:ext cx="0" cy="0"/>
          <a:chOff x="0" y="0"/>
          <a:chExt cx="0" cy="0"/>
        </a:xfrm>
      </p:grpSpPr>
      <p:sp>
        <p:nvSpPr>
          <p:cNvPr id="138" name="Shape 138"/>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a:t>Proof for SMB (Super Mario Bros.)</a:t>
            </a:r>
          </a:p>
        </p:txBody>
      </p:sp>
      <p:pic>
        <p:nvPicPr>
          <p:cNvPr id="139" name="Shape 139"/>
          <p:cNvPicPr preferRelativeResize="0"/>
          <p:nvPr/>
        </p:nvPicPr>
        <p:blipFill>
          <a:blip r:embed="rId3">
            <a:alphaModFix/>
          </a:blip>
          <a:stretch>
            <a:fillRect/>
          </a:stretch>
        </p:blipFill>
        <p:spPr>
          <a:xfrm>
            <a:off x="2278450" y="1192125"/>
            <a:ext cx="4740675" cy="3525874"/>
          </a:xfrm>
          <a:prstGeom prst="rect">
            <a:avLst/>
          </a:prstGeom>
          <a:noFill/>
          <a:ln>
            <a:noFill/>
          </a:ln>
        </p:spPr>
      </p:pic>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3" name="Shape 143"/>
        <p:cNvGrpSpPr/>
        <p:nvPr/>
      </p:nvGrpSpPr>
      <p:grpSpPr>
        <a:xfrm>
          <a:off x="0" y="0"/>
          <a:ext cx="0" cy="0"/>
          <a:chOff x="0" y="0"/>
          <a:chExt cx="0" cy="0"/>
        </a:xfrm>
      </p:grpSpPr>
      <p:sp>
        <p:nvSpPr>
          <p:cNvPr id="144" name="Shape 144"/>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a:t>Background for SMB (Super Mario Bros.)</a:t>
            </a:r>
          </a:p>
        </p:txBody>
      </p:sp>
      <p:sp>
        <p:nvSpPr>
          <p:cNvPr id="145" name="Shape 145"/>
          <p:cNvSpPr txBox="1"/>
          <p:nvPr>
            <p:ph idx="1" type="body"/>
          </p:nvPr>
        </p:nvSpPr>
        <p:spPr>
          <a:xfrm>
            <a:off x="311700" y="1152475"/>
            <a:ext cx="8520600" cy="3416400"/>
          </a:xfrm>
          <a:prstGeom prst="rect">
            <a:avLst/>
          </a:prstGeom>
        </p:spPr>
        <p:txBody>
          <a:bodyPr anchorCtr="0" anchor="t" bIns="91425" lIns="91425" rIns="91425" tIns="91425">
            <a:noAutofit/>
          </a:bodyPr>
          <a:lstStyle/>
          <a:p>
            <a:pPr indent="-228600" lvl="0" marL="457200" rtl="0">
              <a:spcBef>
                <a:spcPts val="0"/>
              </a:spcBef>
            </a:pPr>
            <a:r>
              <a:rPr lang="en"/>
              <a:t>Game Aspect for Goal:</a:t>
            </a:r>
          </a:p>
          <a:p>
            <a:pPr indent="-228600" lvl="1" marL="914400" rtl="0">
              <a:spcBef>
                <a:spcPts val="0"/>
              </a:spcBef>
            </a:pPr>
            <a:r>
              <a:rPr lang="en"/>
              <a:t>Mario, Italian plumber</a:t>
            </a:r>
          </a:p>
          <a:p>
            <a:pPr indent="-228600" lvl="1" marL="914400" rtl="0">
              <a:spcBef>
                <a:spcPts val="0"/>
              </a:spcBef>
            </a:pPr>
            <a:r>
              <a:rPr lang="en"/>
              <a:t>Pass through worlds full of enemy and obstacles</a:t>
            </a:r>
          </a:p>
          <a:p>
            <a:pPr indent="-228600" lvl="1" marL="914400" rtl="0">
              <a:spcBef>
                <a:spcPts val="0"/>
              </a:spcBef>
            </a:pPr>
            <a:r>
              <a:rPr lang="en"/>
              <a:t>Rescue the princess</a:t>
            </a:r>
          </a:p>
          <a:p>
            <a:pPr indent="-228600" lvl="0" marL="457200" rtl="0">
              <a:spcBef>
                <a:spcPts val="0"/>
              </a:spcBef>
            </a:pPr>
            <a:r>
              <a:rPr lang="en"/>
              <a:t>Theory Aspect for Goal:</a:t>
            </a:r>
          </a:p>
          <a:p>
            <a:pPr indent="-228600" lvl="1" marL="914400" rtl="0">
              <a:spcBef>
                <a:spcPts val="0"/>
              </a:spcBef>
            </a:pPr>
            <a:r>
              <a:rPr lang="en"/>
              <a:t>From a starting point</a:t>
            </a:r>
          </a:p>
          <a:p>
            <a:pPr indent="-228600" lvl="1" marL="914400" rtl="0">
              <a:spcBef>
                <a:spcPts val="0"/>
              </a:spcBef>
            </a:pPr>
            <a:r>
              <a:rPr lang="en"/>
              <a:t>Go through all decision making states (enemies or obstacles)</a:t>
            </a:r>
          </a:p>
          <a:p>
            <a:pPr indent="-228600" lvl="1" marL="914400">
              <a:spcBef>
                <a:spcPts val="0"/>
              </a:spcBef>
            </a:pPr>
            <a:r>
              <a:rPr lang="en"/>
              <a:t>Reaching a final point (flag or princess)</a:t>
            </a:r>
          </a:p>
        </p:txBody>
      </p:sp>
      <p:pic>
        <p:nvPicPr>
          <p:cNvPr id="146" name="Shape 146"/>
          <p:cNvPicPr preferRelativeResize="0"/>
          <p:nvPr/>
        </p:nvPicPr>
        <p:blipFill>
          <a:blip r:embed="rId3">
            <a:alphaModFix/>
          </a:blip>
          <a:stretch>
            <a:fillRect/>
          </a:stretch>
        </p:blipFill>
        <p:spPr>
          <a:xfrm>
            <a:off x="561275" y="3612401"/>
            <a:ext cx="2396349" cy="1159525"/>
          </a:xfrm>
          <a:prstGeom prst="rect">
            <a:avLst/>
          </a:prstGeom>
          <a:noFill/>
          <a:ln>
            <a:noFill/>
          </a:ln>
        </p:spPr>
      </p:pic>
      <p:pic>
        <p:nvPicPr>
          <p:cNvPr id="147" name="Shape 147"/>
          <p:cNvPicPr preferRelativeResize="0"/>
          <p:nvPr/>
        </p:nvPicPr>
        <p:blipFill>
          <a:blip r:embed="rId4">
            <a:alphaModFix/>
          </a:blip>
          <a:stretch>
            <a:fillRect/>
          </a:stretch>
        </p:blipFill>
        <p:spPr>
          <a:xfrm>
            <a:off x="3372176" y="3400712"/>
            <a:ext cx="2180799" cy="1582900"/>
          </a:xfrm>
          <a:prstGeom prst="rect">
            <a:avLst/>
          </a:prstGeom>
          <a:noFill/>
          <a:ln>
            <a:noFill/>
          </a:ln>
        </p:spPr>
      </p:pic>
      <p:pic>
        <p:nvPicPr>
          <p:cNvPr id="148" name="Shape 148"/>
          <p:cNvPicPr preferRelativeResize="0"/>
          <p:nvPr/>
        </p:nvPicPr>
        <p:blipFill>
          <a:blip r:embed="rId5">
            <a:alphaModFix/>
          </a:blip>
          <a:stretch>
            <a:fillRect/>
          </a:stretch>
        </p:blipFill>
        <p:spPr>
          <a:xfrm>
            <a:off x="6165805" y="2631249"/>
            <a:ext cx="2812491" cy="2352374"/>
          </a:xfrm>
          <a:prstGeom prst="rect">
            <a:avLst/>
          </a:prstGeom>
          <a:noFill/>
          <a:ln>
            <a:noFill/>
          </a:ln>
        </p:spPr>
      </p:pic>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2" name="Shape 152"/>
        <p:cNvGrpSpPr/>
        <p:nvPr/>
      </p:nvGrpSpPr>
      <p:grpSpPr>
        <a:xfrm>
          <a:off x="0" y="0"/>
          <a:ext cx="0" cy="0"/>
          <a:chOff x="0" y="0"/>
          <a:chExt cx="0" cy="0"/>
        </a:xfrm>
      </p:grpSpPr>
      <p:sp>
        <p:nvSpPr>
          <p:cNvPr id="153" name="Shape 153"/>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a:t>Statement Establishment for SMB</a:t>
            </a:r>
          </a:p>
        </p:txBody>
      </p:sp>
      <p:sp>
        <p:nvSpPr>
          <p:cNvPr id="154" name="Shape 154"/>
          <p:cNvSpPr txBox="1"/>
          <p:nvPr>
            <p:ph idx="1" type="body"/>
          </p:nvPr>
        </p:nvSpPr>
        <p:spPr>
          <a:xfrm>
            <a:off x="311700" y="1152475"/>
            <a:ext cx="8520600" cy="3416400"/>
          </a:xfrm>
          <a:prstGeom prst="rect">
            <a:avLst/>
          </a:prstGeom>
        </p:spPr>
        <p:txBody>
          <a:bodyPr anchorCtr="0" anchor="t" bIns="91425" lIns="91425" rIns="91425" tIns="91425">
            <a:noAutofit/>
          </a:bodyPr>
          <a:lstStyle/>
          <a:p>
            <a:pPr lvl="0">
              <a:spcBef>
                <a:spcPts val="0"/>
              </a:spcBef>
              <a:buNone/>
            </a:pPr>
            <a:r>
              <a:rPr b="1" lang="en"/>
              <a:t>Theorem 3.1</a:t>
            </a:r>
          </a:p>
          <a:p>
            <a:pPr lvl="0">
              <a:spcBef>
                <a:spcPts val="0"/>
              </a:spcBef>
              <a:buNone/>
            </a:pPr>
            <a:r>
              <a:rPr lang="en"/>
              <a:t>It is NP-hard to decide whether the goal is reachable from the start of a stage in generalized Super Mario Bros.</a:t>
            </a:r>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8" name="Shape 158"/>
        <p:cNvGrpSpPr/>
        <p:nvPr/>
      </p:nvGrpSpPr>
      <p:grpSpPr>
        <a:xfrm>
          <a:off x="0" y="0"/>
          <a:ext cx="0" cy="0"/>
          <a:chOff x="0" y="0"/>
          <a:chExt cx="0" cy="0"/>
        </a:xfrm>
      </p:grpSpPr>
      <p:sp>
        <p:nvSpPr>
          <p:cNvPr id="159" name="Shape 159"/>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a:t>Construction for SMB (1)</a:t>
            </a:r>
          </a:p>
        </p:txBody>
      </p:sp>
      <p:pic>
        <p:nvPicPr>
          <p:cNvPr id="160" name="Shape 160"/>
          <p:cNvPicPr preferRelativeResize="0"/>
          <p:nvPr/>
        </p:nvPicPr>
        <p:blipFill>
          <a:blip r:embed="rId3">
            <a:alphaModFix/>
          </a:blip>
          <a:stretch>
            <a:fillRect/>
          </a:stretch>
        </p:blipFill>
        <p:spPr>
          <a:xfrm>
            <a:off x="656987" y="1657350"/>
            <a:ext cx="3876675" cy="1828800"/>
          </a:xfrm>
          <a:prstGeom prst="rect">
            <a:avLst/>
          </a:prstGeom>
          <a:noFill/>
          <a:ln>
            <a:noFill/>
          </a:ln>
        </p:spPr>
      </p:pic>
      <p:pic>
        <p:nvPicPr>
          <p:cNvPr id="161" name="Shape 161"/>
          <p:cNvPicPr preferRelativeResize="0"/>
          <p:nvPr/>
        </p:nvPicPr>
        <p:blipFill>
          <a:blip r:embed="rId4">
            <a:alphaModFix/>
          </a:blip>
          <a:stretch>
            <a:fillRect/>
          </a:stretch>
        </p:blipFill>
        <p:spPr>
          <a:xfrm>
            <a:off x="5383946" y="1793150"/>
            <a:ext cx="3100349" cy="2071274"/>
          </a:xfrm>
          <a:prstGeom prst="rect">
            <a:avLst/>
          </a:prstGeom>
          <a:noFill/>
          <a:ln>
            <a:noFill/>
          </a:ln>
        </p:spPr>
      </p:pic>
      <p:sp>
        <p:nvSpPr>
          <p:cNvPr id="162" name="Shape 162"/>
          <p:cNvSpPr txBox="1"/>
          <p:nvPr/>
        </p:nvSpPr>
        <p:spPr>
          <a:xfrm>
            <a:off x="657000" y="3452150"/>
            <a:ext cx="4082700" cy="572700"/>
          </a:xfrm>
          <a:prstGeom prst="rect">
            <a:avLst/>
          </a:prstGeom>
          <a:noFill/>
          <a:ln>
            <a:noFill/>
          </a:ln>
        </p:spPr>
        <p:txBody>
          <a:bodyPr anchorCtr="0" anchor="t" bIns="91425" lIns="91425" rIns="91425" tIns="91425">
            <a:noAutofit/>
          </a:bodyPr>
          <a:lstStyle/>
          <a:p>
            <a:pPr lvl="0">
              <a:spcBef>
                <a:spcPts val="0"/>
              </a:spcBef>
              <a:buNone/>
            </a:pPr>
            <a:r>
              <a:rPr lang="en" sz="1200"/>
              <a:t>Figure 8:  Left: Start gadget for Super Mario Bros. </a:t>
            </a:r>
            <a:br>
              <a:rPr lang="en" sz="1200"/>
            </a:br>
            <a:r>
              <a:rPr lang="en" sz="1200"/>
              <a:t>       Right: The item block contains a Super Mushroom </a:t>
            </a:r>
          </a:p>
        </p:txBody>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6" name="Shape 166"/>
        <p:cNvGrpSpPr/>
        <p:nvPr/>
      </p:nvGrpSpPr>
      <p:grpSpPr>
        <a:xfrm>
          <a:off x="0" y="0"/>
          <a:ext cx="0" cy="0"/>
          <a:chOff x="0" y="0"/>
          <a:chExt cx="0" cy="0"/>
        </a:xfrm>
      </p:grpSpPr>
      <p:sp>
        <p:nvSpPr>
          <p:cNvPr id="167" name="Shape 167"/>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a:t>Construction for SMB (2)</a:t>
            </a:r>
          </a:p>
        </p:txBody>
      </p:sp>
      <p:pic>
        <p:nvPicPr>
          <p:cNvPr id="168" name="Shape 168"/>
          <p:cNvPicPr preferRelativeResize="0"/>
          <p:nvPr/>
        </p:nvPicPr>
        <p:blipFill>
          <a:blip r:embed="rId3">
            <a:alphaModFix/>
          </a:blip>
          <a:stretch>
            <a:fillRect/>
          </a:stretch>
        </p:blipFill>
        <p:spPr>
          <a:xfrm>
            <a:off x="2557450" y="1187012"/>
            <a:ext cx="4029075" cy="3114675"/>
          </a:xfrm>
          <a:prstGeom prst="rect">
            <a:avLst/>
          </a:prstGeom>
          <a:noFill/>
          <a:ln>
            <a:noFill/>
          </a:ln>
        </p:spPr>
      </p:pic>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2" name="Shape 172"/>
        <p:cNvGrpSpPr/>
        <p:nvPr/>
      </p:nvGrpSpPr>
      <p:grpSpPr>
        <a:xfrm>
          <a:off x="0" y="0"/>
          <a:ext cx="0" cy="0"/>
          <a:chOff x="0" y="0"/>
          <a:chExt cx="0" cy="0"/>
        </a:xfrm>
      </p:grpSpPr>
      <p:sp>
        <p:nvSpPr>
          <p:cNvPr id="173" name="Shape 173"/>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a:t>Construction for SMB (3)</a:t>
            </a:r>
          </a:p>
        </p:txBody>
      </p:sp>
      <p:pic>
        <p:nvPicPr>
          <p:cNvPr id="174" name="Shape 174"/>
          <p:cNvPicPr preferRelativeResize="0"/>
          <p:nvPr/>
        </p:nvPicPr>
        <p:blipFill>
          <a:blip r:embed="rId3">
            <a:alphaModFix/>
          </a:blip>
          <a:stretch>
            <a:fillRect/>
          </a:stretch>
        </p:blipFill>
        <p:spPr>
          <a:xfrm>
            <a:off x="1547812" y="1376362"/>
            <a:ext cx="6048375" cy="2390775"/>
          </a:xfrm>
          <a:prstGeom prst="rect">
            <a:avLst/>
          </a:prstGeom>
          <a:noFill/>
          <a:ln>
            <a:noFill/>
          </a:ln>
        </p:spPr>
      </p:pic>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8" name="Shape 178"/>
        <p:cNvGrpSpPr/>
        <p:nvPr/>
      </p:nvGrpSpPr>
      <p:grpSpPr>
        <a:xfrm>
          <a:off x="0" y="0"/>
          <a:ext cx="0" cy="0"/>
          <a:chOff x="0" y="0"/>
          <a:chExt cx="0" cy="0"/>
        </a:xfrm>
      </p:grpSpPr>
      <p:sp>
        <p:nvSpPr>
          <p:cNvPr id="179" name="Shape 179"/>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a:t>Construction for SMB (4)</a:t>
            </a:r>
          </a:p>
        </p:txBody>
      </p:sp>
      <p:pic>
        <p:nvPicPr>
          <p:cNvPr id="180" name="Shape 180"/>
          <p:cNvPicPr preferRelativeResize="0"/>
          <p:nvPr/>
        </p:nvPicPr>
        <p:blipFill>
          <a:blip r:embed="rId3">
            <a:alphaModFix/>
          </a:blip>
          <a:stretch>
            <a:fillRect/>
          </a:stretch>
        </p:blipFill>
        <p:spPr>
          <a:xfrm>
            <a:off x="4399172" y="663597"/>
            <a:ext cx="4322794" cy="4092449"/>
          </a:xfrm>
          <a:prstGeom prst="rect">
            <a:avLst/>
          </a:prstGeom>
          <a:noFill/>
          <a:ln>
            <a:noFill/>
          </a:ln>
        </p:spPr>
      </p:pic>
      <p:sp>
        <p:nvSpPr>
          <p:cNvPr id="181" name="Shape 181"/>
          <p:cNvSpPr txBox="1"/>
          <p:nvPr/>
        </p:nvSpPr>
        <p:spPr>
          <a:xfrm>
            <a:off x="655875" y="1392450"/>
            <a:ext cx="3049200" cy="3014700"/>
          </a:xfrm>
          <a:prstGeom prst="rect">
            <a:avLst/>
          </a:prstGeom>
          <a:noFill/>
          <a:ln>
            <a:noFill/>
          </a:ln>
        </p:spPr>
        <p:txBody>
          <a:bodyPr anchorCtr="0" anchor="t" bIns="91425" lIns="91425" rIns="91425" tIns="91425">
            <a:noAutofit/>
          </a:bodyPr>
          <a:lstStyle/>
          <a:p>
            <a:pPr lvl="0" rtl="0">
              <a:spcBef>
                <a:spcPts val="0"/>
              </a:spcBef>
              <a:buNone/>
            </a:pPr>
            <a:r>
              <a:rPr lang="en" sz="1800"/>
              <a:t>Notes:</a:t>
            </a:r>
          </a:p>
          <a:p>
            <a:pPr lvl="0" rtl="0">
              <a:spcBef>
                <a:spcPts val="0"/>
              </a:spcBef>
              <a:buNone/>
            </a:pPr>
            <a:r>
              <a:t/>
            </a:r>
            <a:endParaRPr sz="1800"/>
          </a:p>
          <a:p>
            <a:pPr indent="-342900" lvl="0" marL="457200" rtl="0">
              <a:spcBef>
                <a:spcPts val="0"/>
              </a:spcBef>
              <a:buSzPct val="100000"/>
              <a:buAutoNum type="arabicPeriod"/>
            </a:pPr>
            <a:r>
              <a:rPr lang="en" sz="1800"/>
              <a:t>Left to Right: Path A</a:t>
            </a:r>
            <a:br>
              <a:rPr lang="en" sz="1800"/>
            </a:br>
          </a:p>
          <a:p>
            <a:pPr indent="-342900" lvl="0" marL="457200" rtl="0">
              <a:spcBef>
                <a:spcPts val="0"/>
              </a:spcBef>
              <a:buSzPct val="100000"/>
              <a:buAutoNum type="arabicPeriod"/>
            </a:pPr>
            <a:r>
              <a:rPr lang="en" sz="1800"/>
              <a:t>Bottom to Top: Path B</a:t>
            </a:r>
            <a:br>
              <a:rPr lang="en" sz="1800"/>
            </a:br>
          </a:p>
          <a:p>
            <a:pPr indent="-342900" lvl="0" marL="457200">
              <a:spcBef>
                <a:spcPts val="0"/>
              </a:spcBef>
              <a:buSzPct val="100000"/>
              <a:buAutoNum type="arabicPeriod"/>
            </a:pPr>
            <a:r>
              <a:rPr lang="en" sz="1800"/>
              <a:t>The Order: </a:t>
            </a:r>
            <a:br>
              <a:rPr lang="en" sz="1800"/>
            </a:br>
            <a:r>
              <a:rPr lang="en" sz="1800"/>
              <a:t>first A, then B</a:t>
            </a:r>
          </a:p>
        </p:txBody>
      </p:sp>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5" name="Shape 185"/>
        <p:cNvGrpSpPr/>
        <p:nvPr/>
      </p:nvGrpSpPr>
      <p:grpSpPr>
        <a:xfrm>
          <a:off x="0" y="0"/>
          <a:ext cx="0" cy="0"/>
          <a:chOff x="0" y="0"/>
          <a:chExt cx="0" cy="0"/>
        </a:xfrm>
      </p:grpSpPr>
      <p:sp>
        <p:nvSpPr>
          <p:cNvPr id="186" name="Shape 186"/>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a:t>Construction for SMB (Summary)</a:t>
            </a:r>
          </a:p>
        </p:txBody>
      </p:sp>
      <p:pic>
        <p:nvPicPr>
          <p:cNvPr id="187" name="Shape 187"/>
          <p:cNvPicPr preferRelativeResize="0"/>
          <p:nvPr/>
        </p:nvPicPr>
        <p:blipFill>
          <a:blip r:embed="rId3">
            <a:alphaModFix/>
          </a:blip>
          <a:stretch>
            <a:fillRect/>
          </a:stretch>
        </p:blipFill>
        <p:spPr>
          <a:xfrm>
            <a:off x="311701" y="1229440"/>
            <a:ext cx="1889574" cy="891408"/>
          </a:xfrm>
          <a:prstGeom prst="rect">
            <a:avLst/>
          </a:prstGeom>
          <a:noFill/>
          <a:ln cap="flat" cmpd="sng" w="9525">
            <a:solidFill>
              <a:schemeClr val="dk2"/>
            </a:solidFill>
            <a:prstDash val="solid"/>
            <a:round/>
            <a:headEnd len="med" w="med" type="none"/>
            <a:tailEnd len="med" w="med" type="none"/>
          </a:ln>
        </p:spPr>
      </p:pic>
      <p:grpSp>
        <p:nvGrpSpPr>
          <p:cNvPr id="188" name="Shape 188"/>
          <p:cNvGrpSpPr/>
          <p:nvPr/>
        </p:nvGrpSpPr>
        <p:grpSpPr>
          <a:xfrm>
            <a:off x="2598223" y="1150804"/>
            <a:ext cx="4432375" cy="646224"/>
            <a:chOff x="2598223" y="1150804"/>
            <a:chExt cx="4432375" cy="646224"/>
          </a:xfrm>
        </p:grpSpPr>
        <p:pic>
          <p:nvPicPr>
            <p:cNvPr id="189" name="Shape 189"/>
            <p:cNvPicPr preferRelativeResize="0"/>
            <p:nvPr/>
          </p:nvPicPr>
          <p:blipFill rotWithShape="1">
            <a:blip r:embed="rId4">
              <a:alphaModFix/>
            </a:blip>
            <a:srcRect b="11028" l="15917" r="11828" t="5485"/>
            <a:stretch/>
          </p:blipFill>
          <p:spPr>
            <a:xfrm>
              <a:off x="2598223" y="1150812"/>
              <a:ext cx="965081" cy="646216"/>
            </a:xfrm>
            <a:prstGeom prst="rect">
              <a:avLst/>
            </a:prstGeom>
            <a:noFill/>
            <a:ln>
              <a:noFill/>
            </a:ln>
          </p:spPr>
        </p:pic>
        <p:pic>
          <p:nvPicPr>
            <p:cNvPr id="190" name="Shape 190"/>
            <p:cNvPicPr preferRelativeResize="0"/>
            <p:nvPr/>
          </p:nvPicPr>
          <p:blipFill rotWithShape="1">
            <a:blip r:embed="rId4">
              <a:alphaModFix/>
            </a:blip>
            <a:srcRect b="11028" l="15917" r="11828" t="5485"/>
            <a:stretch/>
          </p:blipFill>
          <p:spPr>
            <a:xfrm>
              <a:off x="3753976" y="1150812"/>
              <a:ext cx="965081" cy="646216"/>
            </a:xfrm>
            <a:prstGeom prst="rect">
              <a:avLst/>
            </a:prstGeom>
            <a:noFill/>
            <a:ln>
              <a:noFill/>
            </a:ln>
          </p:spPr>
        </p:pic>
        <p:pic>
          <p:nvPicPr>
            <p:cNvPr id="191" name="Shape 191"/>
            <p:cNvPicPr preferRelativeResize="0"/>
            <p:nvPr/>
          </p:nvPicPr>
          <p:blipFill rotWithShape="1">
            <a:blip r:embed="rId4">
              <a:alphaModFix/>
            </a:blip>
            <a:srcRect b="11028" l="15917" r="11828" t="5485"/>
            <a:stretch/>
          </p:blipFill>
          <p:spPr>
            <a:xfrm>
              <a:off x="4909741" y="1150812"/>
              <a:ext cx="965081" cy="646216"/>
            </a:xfrm>
            <a:prstGeom prst="rect">
              <a:avLst/>
            </a:prstGeom>
            <a:noFill/>
            <a:ln>
              <a:noFill/>
            </a:ln>
          </p:spPr>
        </p:pic>
        <p:pic>
          <p:nvPicPr>
            <p:cNvPr id="192" name="Shape 192"/>
            <p:cNvPicPr preferRelativeResize="0"/>
            <p:nvPr/>
          </p:nvPicPr>
          <p:blipFill rotWithShape="1">
            <a:blip r:embed="rId4">
              <a:alphaModFix/>
            </a:blip>
            <a:srcRect b="11028" l="15917" r="11828" t="5485"/>
            <a:stretch/>
          </p:blipFill>
          <p:spPr>
            <a:xfrm>
              <a:off x="6065516" y="1150804"/>
              <a:ext cx="965081" cy="646216"/>
            </a:xfrm>
            <a:prstGeom prst="rect">
              <a:avLst/>
            </a:prstGeom>
            <a:noFill/>
            <a:ln>
              <a:noFill/>
            </a:ln>
          </p:spPr>
        </p:pic>
      </p:grpSp>
      <p:pic>
        <p:nvPicPr>
          <p:cNvPr id="193" name="Shape 193"/>
          <p:cNvPicPr preferRelativeResize="0"/>
          <p:nvPr/>
        </p:nvPicPr>
        <p:blipFill rotWithShape="1">
          <a:blip r:embed="rId5">
            <a:alphaModFix/>
          </a:blip>
          <a:srcRect b="6559" l="0" r="0" t="0"/>
          <a:stretch/>
        </p:blipFill>
        <p:spPr>
          <a:xfrm>
            <a:off x="2293425" y="2005775"/>
            <a:ext cx="1656840" cy="1298924"/>
          </a:xfrm>
          <a:prstGeom prst="rect">
            <a:avLst/>
          </a:prstGeom>
          <a:noFill/>
          <a:ln>
            <a:noFill/>
          </a:ln>
        </p:spPr>
      </p:pic>
      <p:pic>
        <p:nvPicPr>
          <p:cNvPr id="194" name="Shape 194"/>
          <p:cNvPicPr preferRelativeResize="0"/>
          <p:nvPr/>
        </p:nvPicPr>
        <p:blipFill rotWithShape="1">
          <a:blip r:embed="rId5">
            <a:alphaModFix/>
          </a:blip>
          <a:srcRect b="6559" l="0" r="0" t="0"/>
          <a:stretch/>
        </p:blipFill>
        <p:spPr>
          <a:xfrm>
            <a:off x="4132767" y="2005775"/>
            <a:ext cx="1656840" cy="1298924"/>
          </a:xfrm>
          <a:prstGeom prst="rect">
            <a:avLst/>
          </a:prstGeom>
          <a:noFill/>
          <a:ln>
            <a:noFill/>
          </a:ln>
        </p:spPr>
      </p:pic>
      <p:pic>
        <p:nvPicPr>
          <p:cNvPr id="195" name="Shape 195"/>
          <p:cNvPicPr preferRelativeResize="0"/>
          <p:nvPr/>
        </p:nvPicPr>
        <p:blipFill rotWithShape="1">
          <a:blip r:embed="rId5">
            <a:alphaModFix/>
          </a:blip>
          <a:srcRect b="6559" l="0" r="0" t="0"/>
          <a:stretch/>
        </p:blipFill>
        <p:spPr>
          <a:xfrm>
            <a:off x="5972110" y="2005775"/>
            <a:ext cx="1656840" cy="1298924"/>
          </a:xfrm>
          <a:prstGeom prst="rect">
            <a:avLst/>
          </a:prstGeom>
          <a:noFill/>
          <a:ln>
            <a:noFill/>
          </a:ln>
        </p:spPr>
      </p:pic>
      <p:pic>
        <p:nvPicPr>
          <p:cNvPr id="196" name="Shape 196"/>
          <p:cNvPicPr preferRelativeResize="0"/>
          <p:nvPr/>
        </p:nvPicPr>
        <p:blipFill rotWithShape="1">
          <a:blip r:embed="rId6">
            <a:alphaModFix/>
          </a:blip>
          <a:srcRect b="14617" l="4094" r="1352" t="0"/>
          <a:stretch/>
        </p:blipFill>
        <p:spPr>
          <a:xfrm>
            <a:off x="2293425" y="3513449"/>
            <a:ext cx="2740178" cy="978074"/>
          </a:xfrm>
          <a:prstGeom prst="rect">
            <a:avLst/>
          </a:prstGeom>
          <a:noFill/>
          <a:ln>
            <a:noFill/>
          </a:ln>
        </p:spPr>
      </p:pic>
      <p:pic>
        <p:nvPicPr>
          <p:cNvPr id="197" name="Shape 197"/>
          <p:cNvPicPr preferRelativeResize="0"/>
          <p:nvPr/>
        </p:nvPicPr>
        <p:blipFill rotWithShape="1">
          <a:blip r:embed="rId6">
            <a:alphaModFix/>
          </a:blip>
          <a:srcRect b="14617" l="4094" r="1352" t="0"/>
          <a:stretch/>
        </p:blipFill>
        <p:spPr>
          <a:xfrm>
            <a:off x="5270600" y="3513449"/>
            <a:ext cx="2740178" cy="978074"/>
          </a:xfrm>
          <a:prstGeom prst="rect">
            <a:avLst/>
          </a:prstGeom>
          <a:noFill/>
          <a:ln>
            <a:noFill/>
          </a:ln>
        </p:spPr>
      </p:pic>
      <p:pic>
        <p:nvPicPr>
          <p:cNvPr id="198" name="Shape 198"/>
          <p:cNvPicPr preferRelativeResize="0"/>
          <p:nvPr/>
        </p:nvPicPr>
        <p:blipFill rotWithShape="1">
          <a:blip r:embed="rId7">
            <a:alphaModFix/>
          </a:blip>
          <a:srcRect b="9346" l="0" r="3836" t="0"/>
          <a:stretch/>
        </p:blipFill>
        <p:spPr>
          <a:xfrm>
            <a:off x="344875" y="3413634"/>
            <a:ext cx="1711550" cy="1077890"/>
          </a:xfrm>
          <a:prstGeom prst="rect">
            <a:avLst/>
          </a:prstGeom>
          <a:noFill/>
          <a:ln cap="flat" cmpd="sng" w="9525">
            <a:solidFill>
              <a:schemeClr val="dk2"/>
            </a:solidFill>
            <a:prstDash val="solid"/>
            <a:round/>
            <a:headEnd len="med" w="med" type="none"/>
            <a:tailEnd len="med" w="med" type="none"/>
          </a:ln>
        </p:spPr>
      </p:pic>
      <p:cxnSp>
        <p:nvCxnSpPr>
          <p:cNvPr id="199" name="Shape 199"/>
          <p:cNvCxnSpPr/>
          <p:nvPr/>
        </p:nvCxnSpPr>
        <p:spPr>
          <a:xfrm flipH="1" rot="10800000">
            <a:off x="1208200" y="1518975"/>
            <a:ext cx="3590100" cy="253200"/>
          </a:xfrm>
          <a:prstGeom prst="straightConnector1">
            <a:avLst/>
          </a:prstGeom>
          <a:noFill/>
          <a:ln cap="flat" cmpd="sng" w="38100">
            <a:solidFill>
              <a:srgbClr val="9900FF"/>
            </a:solidFill>
            <a:prstDash val="solid"/>
            <a:round/>
            <a:headEnd len="lg" w="lg" type="none"/>
            <a:tailEnd len="lg" w="lg" type="triangle"/>
          </a:ln>
        </p:spPr>
      </p:cxnSp>
      <p:sp>
        <p:nvSpPr>
          <p:cNvPr id="200" name="Shape 200"/>
          <p:cNvSpPr/>
          <p:nvPr/>
        </p:nvSpPr>
        <p:spPr>
          <a:xfrm>
            <a:off x="2554500" y="1081750"/>
            <a:ext cx="4533600" cy="838500"/>
          </a:xfrm>
          <a:prstGeom prst="rect">
            <a:avLst/>
          </a:prstGeom>
          <a:no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cxnSp>
        <p:nvCxnSpPr>
          <p:cNvPr id="201" name="Shape 201"/>
          <p:cNvCxnSpPr/>
          <p:nvPr/>
        </p:nvCxnSpPr>
        <p:spPr>
          <a:xfrm flipH="1">
            <a:off x="3129700" y="1588050"/>
            <a:ext cx="1668600" cy="1070100"/>
          </a:xfrm>
          <a:prstGeom prst="straightConnector1">
            <a:avLst/>
          </a:prstGeom>
          <a:noFill/>
          <a:ln cap="flat" cmpd="sng" w="38100">
            <a:solidFill>
              <a:srgbClr val="9900FF"/>
            </a:solidFill>
            <a:prstDash val="solid"/>
            <a:round/>
            <a:headEnd len="lg" w="lg" type="none"/>
            <a:tailEnd len="lg" w="lg" type="triangle"/>
          </a:ln>
        </p:spPr>
      </p:cxnSp>
      <p:cxnSp>
        <p:nvCxnSpPr>
          <p:cNvPr id="202" name="Shape 202"/>
          <p:cNvCxnSpPr/>
          <p:nvPr/>
        </p:nvCxnSpPr>
        <p:spPr>
          <a:xfrm flipH="1">
            <a:off x="4763800" y="1634075"/>
            <a:ext cx="34500" cy="1116000"/>
          </a:xfrm>
          <a:prstGeom prst="straightConnector1">
            <a:avLst/>
          </a:prstGeom>
          <a:noFill/>
          <a:ln cap="flat" cmpd="sng" w="38100">
            <a:solidFill>
              <a:srgbClr val="9900FF"/>
            </a:solidFill>
            <a:prstDash val="solid"/>
            <a:round/>
            <a:headEnd len="lg" w="lg" type="none"/>
            <a:tailEnd len="lg" w="lg" type="triangle"/>
          </a:ln>
        </p:spPr>
      </p:cxnSp>
      <p:cxnSp>
        <p:nvCxnSpPr>
          <p:cNvPr id="203" name="Shape 203"/>
          <p:cNvCxnSpPr/>
          <p:nvPr/>
        </p:nvCxnSpPr>
        <p:spPr>
          <a:xfrm>
            <a:off x="4786800" y="1611075"/>
            <a:ext cx="2036700" cy="1093200"/>
          </a:xfrm>
          <a:prstGeom prst="straightConnector1">
            <a:avLst/>
          </a:prstGeom>
          <a:noFill/>
          <a:ln cap="flat" cmpd="sng" w="38100">
            <a:solidFill>
              <a:srgbClr val="9900FF"/>
            </a:solidFill>
            <a:prstDash val="solid"/>
            <a:round/>
            <a:headEnd len="lg" w="lg" type="none"/>
            <a:tailEnd len="lg" w="lg" type="triangle"/>
          </a:ln>
        </p:spPr>
      </p:cxnSp>
      <p:sp>
        <p:nvSpPr>
          <p:cNvPr id="204" name="Shape 204"/>
          <p:cNvSpPr/>
          <p:nvPr/>
        </p:nvSpPr>
        <p:spPr>
          <a:xfrm>
            <a:off x="2358875" y="2013800"/>
            <a:ext cx="5270100" cy="1399800"/>
          </a:xfrm>
          <a:prstGeom prst="rect">
            <a:avLst/>
          </a:prstGeom>
          <a:no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cxnSp>
        <p:nvCxnSpPr>
          <p:cNvPr id="205" name="Shape 205"/>
          <p:cNvCxnSpPr/>
          <p:nvPr/>
        </p:nvCxnSpPr>
        <p:spPr>
          <a:xfrm>
            <a:off x="7732500" y="2968850"/>
            <a:ext cx="932100" cy="598500"/>
          </a:xfrm>
          <a:prstGeom prst="straightConnector1">
            <a:avLst/>
          </a:prstGeom>
          <a:noFill/>
          <a:ln cap="flat" cmpd="sng" w="38100">
            <a:solidFill>
              <a:srgbClr val="9900FF"/>
            </a:solidFill>
            <a:prstDash val="solid"/>
            <a:round/>
            <a:headEnd len="lg" w="lg" type="none"/>
            <a:tailEnd len="lg" w="lg" type="triangle"/>
          </a:ln>
        </p:spPr>
      </p:cxnSp>
      <p:cxnSp>
        <p:nvCxnSpPr>
          <p:cNvPr id="206" name="Shape 206"/>
          <p:cNvCxnSpPr>
            <a:endCxn id="197" idx="3"/>
          </p:cNvCxnSpPr>
          <p:nvPr/>
        </p:nvCxnSpPr>
        <p:spPr>
          <a:xfrm flipH="1">
            <a:off x="8010778" y="3647887"/>
            <a:ext cx="665400" cy="354600"/>
          </a:xfrm>
          <a:prstGeom prst="straightConnector1">
            <a:avLst/>
          </a:prstGeom>
          <a:noFill/>
          <a:ln cap="flat" cmpd="sng" w="38100">
            <a:solidFill>
              <a:srgbClr val="9900FF"/>
            </a:solidFill>
            <a:prstDash val="solid"/>
            <a:round/>
            <a:headEnd len="lg" w="lg" type="none"/>
            <a:tailEnd len="lg" w="lg" type="triangle"/>
          </a:ln>
        </p:spPr>
      </p:cxnSp>
      <p:cxnSp>
        <p:nvCxnSpPr>
          <p:cNvPr id="207" name="Shape 207"/>
          <p:cNvCxnSpPr/>
          <p:nvPr/>
        </p:nvCxnSpPr>
        <p:spPr>
          <a:xfrm flipH="1">
            <a:off x="4545125" y="3969950"/>
            <a:ext cx="966600" cy="34500"/>
          </a:xfrm>
          <a:prstGeom prst="straightConnector1">
            <a:avLst/>
          </a:prstGeom>
          <a:noFill/>
          <a:ln cap="flat" cmpd="sng" w="38100">
            <a:solidFill>
              <a:srgbClr val="9900FF"/>
            </a:solidFill>
            <a:prstDash val="solid"/>
            <a:round/>
            <a:headEnd len="lg" w="lg" type="none"/>
            <a:tailEnd len="lg" w="lg" type="triangle"/>
          </a:ln>
        </p:spPr>
      </p:cxnSp>
      <p:cxnSp>
        <p:nvCxnSpPr>
          <p:cNvPr id="208" name="Shape 208"/>
          <p:cNvCxnSpPr/>
          <p:nvPr/>
        </p:nvCxnSpPr>
        <p:spPr>
          <a:xfrm rot="10800000">
            <a:off x="1484400" y="3992950"/>
            <a:ext cx="1070100" cy="0"/>
          </a:xfrm>
          <a:prstGeom prst="straightConnector1">
            <a:avLst/>
          </a:prstGeom>
          <a:noFill/>
          <a:ln cap="flat" cmpd="sng" w="38100">
            <a:solidFill>
              <a:srgbClr val="9900FF"/>
            </a:solidFill>
            <a:prstDash val="solid"/>
            <a:round/>
            <a:headEnd len="lg" w="lg" type="none"/>
            <a:tailEnd len="lg" w="lg" type="triangle"/>
          </a:ln>
        </p:spPr>
      </p:cxnSp>
      <p:sp>
        <p:nvSpPr>
          <p:cNvPr id="209" name="Shape 209"/>
          <p:cNvSpPr/>
          <p:nvPr/>
        </p:nvSpPr>
        <p:spPr>
          <a:xfrm>
            <a:off x="2266825" y="3475150"/>
            <a:ext cx="5743800" cy="1070100"/>
          </a:xfrm>
          <a:prstGeom prst="rect">
            <a:avLst/>
          </a:prstGeom>
          <a:no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3" name="Shape 213"/>
        <p:cNvGrpSpPr/>
        <p:nvPr/>
      </p:nvGrpSpPr>
      <p:grpSpPr>
        <a:xfrm>
          <a:off x="0" y="0"/>
          <a:ext cx="0" cy="0"/>
          <a:chOff x="0" y="0"/>
          <a:chExt cx="0" cy="0"/>
        </a:xfrm>
      </p:grpSpPr>
      <p:sp>
        <p:nvSpPr>
          <p:cNvPr id="214" name="Shape 214"/>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a:t>So, SMB is NP-Hard!</a:t>
            </a:r>
          </a:p>
        </p:txBody>
      </p:sp>
      <p:pic>
        <p:nvPicPr>
          <p:cNvPr id="215" name="Shape 215"/>
          <p:cNvPicPr preferRelativeResize="0"/>
          <p:nvPr/>
        </p:nvPicPr>
        <p:blipFill>
          <a:blip r:embed="rId3">
            <a:alphaModFix/>
          </a:blip>
          <a:stretch>
            <a:fillRect/>
          </a:stretch>
        </p:blipFill>
        <p:spPr>
          <a:xfrm>
            <a:off x="2099100" y="1119024"/>
            <a:ext cx="4921023" cy="3690775"/>
          </a:xfrm>
          <a:prstGeom prst="rect">
            <a:avLst/>
          </a:prstGeom>
          <a:noFill/>
          <a:ln>
            <a:noFill/>
          </a:ln>
        </p:spPr>
      </p:pic>
      <p:sp>
        <p:nvSpPr>
          <p:cNvPr id="216" name="Shape 216"/>
          <p:cNvSpPr/>
          <p:nvPr/>
        </p:nvSpPr>
        <p:spPr>
          <a:xfrm>
            <a:off x="2152775" y="1119025"/>
            <a:ext cx="1680000" cy="1352700"/>
          </a:xfrm>
          <a:prstGeom prst="flowChartMagneticTape">
            <a:avLst/>
          </a:prstGeom>
          <a:solidFill>
            <a:schemeClr val="lt2"/>
          </a:solidFill>
          <a:ln cap="flat" cmpd="sng" w="38100">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rPr b="1" lang="en"/>
              <a:t>Hey, I am NP-Hard!</a:t>
            </a:r>
          </a:p>
        </p:txBody>
      </p:sp>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0" name="Shape 220"/>
        <p:cNvGrpSpPr/>
        <p:nvPr/>
      </p:nvGrpSpPr>
      <p:grpSpPr>
        <a:xfrm>
          <a:off x="0" y="0"/>
          <a:ext cx="0" cy="0"/>
          <a:chOff x="0" y="0"/>
          <a:chExt cx="0" cy="0"/>
        </a:xfrm>
      </p:grpSpPr>
      <p:sp>
        <p:nvSpPr>
          <p:cNvPr id="221" name="Shape 221"/>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a:t>SMB alternatives on other series (SMB 2)</a:t>
            </a:r>
          </a:p>
        </p:txBody>
      </p:sp>
      <p:pic>
        <p:nvPicPr>
          <p:cNvPr id="222" name="Shape 222"/>
          <p:cNvPicPr preferRelativeResize="0"/>
          <p:nvPr/>
        </p:nvPicPr>
        <p:blipFill>
          <a:blip r:embed="rId3">
            <a:alphaModFix/>
          </a:blip>
          <a:stretch>
            <a:fillRect/>
          </a:stretch>
        </p:blipFill>
        <p:spPr>
          <a:xfrm>
            <a:off x="5326213" y="1140775"/>
            <a:ext cx="3325024" cy="3751725"/>
          </a:xfrm>
          <a:prstGeom prst="rect">
            <a:avLst/>
          </a:prstGeom>
          <a:noFill/>
          <a:ln>
            <a:noFill/>
          </a:ln>
        </p:spPr>
      </p:pic>
      <p:pic>
        <p:nvPicPr>
          <p:cNvPr id="223" name="Shape 223"/>
          <p:cNvPicPr preferRelativeResize="0"/>
          <p:nvPr/>
        </p:nvPicPr>
        <p:blipFill>
          <a:blip r:embed="rId4">
            <a:alphaModFix/>
          </a:blip>
          <a:stretch>
            <a:fillRect/>
          </a:stretch>
        </p:blipFill>
        <p:spPr>
          <a:xfrm>
            <a:off x="488922" y="1140772"/>
            <a:ext cx="4428137" cy="3751725"/>
          </a:xfrm>
          <a:prstGeom prst="rect">
            <a:avLst/>
          </a:prstGeom>
          <a:noFill/>
          <a:ln>
            <a:noFill/>
          </a:ln>
        </p:spPr>
      </p:pic>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4" name="Shape 64"/>
        <p:cNvGrpSpPr/>
        <p:nvPr/>
      </p:nvGrpSpPr>
      <p:grpSpPr>
        <a:xfrm>
          <a:off x="0" y="0"/>
          <a:ext cx="0" cy="0"/>
          <a:chOff x="0" y="0"/>
          <a:chExt cx="0" cy="0"/>
        </a:xfrm>
      </p:grpSpPr>
      <p:sp>
        <p:nvSpPr>
          <p:cNvPr id="65" name="Shape 65"/>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a:t>Background &amp; History of Game Complexity Proofing</a:t>
            </a:r>
          </a:p>
        </p:txBody>
      </p:sp>
      <p:pic>
        <p:nvPicPr>
          <p:cNvPr id="66" name="Shape 66"/>
          <p:cNvPicPr preferRelativeResize="0"/>
          <p:nvPr/>
        </p:nvPicPr>
        <p:blipFill>
          <a:blip r:embed="rId3">
            <a:alphaModFix/>
          </a:blip>
          <a:stretch>
            <a:fillRect/>
          </a:stretch>
        </p:blipFill>
        <p:spPr>
          <a:xfrm>
            <a:off x="4894925" y="2850875"/>
            <a:ext cx="4083099" cy="2041564"/>
          </a:xfrm>
          <a:prstGeom prst="rect">
            <a:avLst/>
          </a:prstGeom>
          <a:noFill/>
          <a:ln>
            <a:noFill/>
          </a:ln>
        </p:spPr>
      </p:pic>
      <p:sp>
        <p:nvSpPr>
          <p:cNvPr id="67" name="Shape 67"/>
          <p:cNvSpPr txBox="1"/>
          <p:nvPr>
            <p:ph idx="1" type="body"/>
          </p:nvPr>
        </p:nvSpPr>
        <p:spPr>
          <a:xfrm>
            <a:off x="311700" y="1152475"/>
            <a:ext cx="8520600" cy="3416400"/>
          </a:xfrm>
          <a:prstGeom prst="rect">
            <a:avLst/>
          </a:prstGeom>
        </p:spPr>
        <p:txBody>
          <a:bodyPr anchorCtr="0" anchor="t" bIns="91425" lIns="91425" rIns="91425" tIns="91425">
            <a:noAutofit/>
          </a:bodyPr>
          <a:lstStyle/>
          <a:p>
            <a:pPr lvl="0">
              <a:spcBef>
                <a:spcPts val="0"/>
              </a:spcBef>
              <a:buNone/>
            </a:pPr>
            <a:r>
              <a:rPr lang="en"/>
              <a:t>Definitions - Computational complexity of a game</a:t>
            </a:r>
          </a:p>
          <a:p>
            <a:pPr indent="-228600" lvl="0" marL="457200" rtl="0">
              <a:spcBef>
                <a:spcPts val="0"/>
              </a:spcBef>
            </a:pPr>
            <a:r>
              <a:rPr lang="en"/>
              <a:t>“Describes the asymptotic difficulty of a game as it grows arbitrarily large, expressed in big O notation or as membership in a complexity class” (wiki)</a:t>
            </a:r>
          </a:p>
          <a:p>
            <a:pPr indent="-228600" lvl="0" marL="457200" rtl="0">
              <a:spcBef>
                <a:spcPts val="0"/>
              </a:spcBef>
            </a:pPr>
            <a:r>
              <a:rPr lang="en"/>
              <a:t>Not for particular gameplay, but in a generalized form</a:t>
            </a:r>
          </a:p>
          <a:p>
            <a:pPr indent="-228600" lvl="0" marL="457200" rtl="0">
              <a:spcBef>
                <a:spcPts val="0"/>
              </a:spcBef>
            </a:pPr>
            <a:r>
              <a:rPr lang="en"/>
              <a:t>Some complete problems we know:</a:t>
            </a:r>
          </a:p>
          <a:p>
            <a:pPr indent="-228600" lvl="1" marL="914400" rtl="0">
              <a:spcBef>
                <a:spcPts val="0"/>
              </a:spcBef>
            </a:pPr>
            <a:r>
              <a:rPr lang="en"/>
              <a:t>Tic-Tac-Toe (10x10) is P</a:t>
            </a:r>
          </a:p>
          <a:p>
            <a:pPr indent="-228600" lvl="1" marL="914400" rtl="0">
              <a:spcBef>
                <a:spcPts val="0"/>
              </a:spcBef>
            </a:pPr>
            <a:r>
              <a:rPr lang="en"/>
              <a:t>Starting from Tic-Tac-Toe (nxn) is PSPACE-complete</a:t>
            </a:r>
          </a:p>
          <a:p>
            <a:pPr indent="-228600" lvl="1" marL="914400" rtl="0">
              <a:spcBef>
                <a:spcPts val="0"/>
              </a:spcBef>
            </a:pPr>
            <a:r>
              <a:rPr lang="en"/>
              <a:t>Chess: EXP-complete without 50-move drawing rule</a:t>
            </a:r>
          </a:p>
          <a:p>
            <a:pPr indent="-228600" lvl="1" marL="914400">
              <a:spcBef>
                <a:spcPts val="0"/>
              </a:spcBef>
            </a:pPr>
            <a:r>
              <a:rPr lang="en"/>
              <a:t>Go: EXP-complete</a:t>
            </a:r>
          </a:p>
        </p:txBody>
      </p:sp>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7" name="Shape 227"/>
        <p:cNvGrpSpPr/>
        <p:nvPr/>
      </p:nvGrpSpPr>
      <p:grpSpPr>
        <a:xfrm>
          <a:off x="0" y="0"/>
          <a:ext cx="0" cy="0"/>
          <a:chOff x="0" y="0"/>
          <a:chExt cx="0" cy="0"/>
        </a:xfrm>
      </p:grpSpPr>
      <p:sp>
        <p:nvSpPr>
          <p:cNvPr id="228" name="Shape 228"/>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a:t>SMB alternatives on other series (SMB 3)</a:t>
            </a:r>
          </a:p>
        </p:txBody>
      </p:sp>
      <p:pic>
        <p:nvPicPr>
          <p:cNvPr id="229" name="Shape 229"/>
          <p:cNvPicPr preferRelativeResize="0"/>
          <p:nvPr/>
        </p:nvPicPr>
        <p:blipFill>
          <a:blip r:embed="rId3">
            <a:alphaModFix/>
          </a:blip>
          <a:stretch>
            <a:fillRect/>
          </a:stretch>
        </p:blipFill>
        <p:spPr>
          <a:xfrm>
            <a:off x="3054500" y="1228973"/>
            <a:ext cx="3035007" cy="3520949"/>
          </a:xfrm>
          <a:prstGeom prst="rect">
            <a:avLst/>
          </a:prstGeom>
          <a:noFill/>
          <a:ln>
            <a:noFill/>
          </a:ln>
        </p:spPr>
      </p:pic>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3" name="Shape 233"/>
        <p:cNvGrpSpPr/>
        <p:nvPr/>
      </p:nvGrpSpPr>
      <p:grpSpPr>
        <a:xfrm>
          <a:off x="0" y="0"/>
          <a:ext cx="0" cy="0"/>
          <a:chOff x="0" y="0"/>
          <a:chExt cx="0" cy="0"/>
        </a:xfrm>
      </p:grpSpPr>
      <p:sp>
        <p:nvSpPr>
          <p:cNvPr id="234" name="Shape 234"/>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a:t>SMB alternatives on other series (SMB World)</a:t>
            </a:r>
          </a:p>
          <a:p>
            <a:pPr lvl="0">
              <a:spcBef>
                <a:spcPts val="0"/>
              </a:spcBef>
              <a:buNone/>
            </a:pPr>
            <a:r>
              <a:t/>
            </a:r>
            <a:endParaRPr/>
          </a:p>
        </p:txBody>
      </p:sp>
      <p:pic>
        <p:nvPicPr>
          <p:cNvPr id="235" name="Shape 235"/>
          <p:cNvPicPr preferRelativeResize="0"/>
          <p:nvPr/>
        </p:nvPicPr>
        <p:blipFill>
          <a:blip r:embed="rId3">
            <a:alphaModFix/>
          </a:blip>
          <a:stretch>
            <a:fillRect/>
          </a:stretch>
        </p:blipFill>
        <p:spPr>
          <a:xfrm>
            <a:off x="297198" y="1342998"/>
            <a:ext cx="5470125" cy="3057600"/>
          </a:xfrm>
          <a:prstGeom prst="rect">
            <a:avLst/>
          </a:prstGeom>
          <a:noFill/>
          <a:ln>
            <a:noFill/>
          </a:ln>
        </p:spPr>
      </p:pic>
      <p:pic>
        <p:nvPicPr>
          <p:cNvPr id="236" name="Shape 236"/>
          <p:cNvPicPr preferRelativeResize="0"/>
          <p:nvPr/>
        </p:nvPicPr>
        <p:blipFill>
          <a:blip r:embed="rId4">
            <a:alphaModFix/>
          </a:blip>
          <a:stretch>
            <a:fillRect/>
          </a:stretch>
        </p:blipFill>
        <p:spPr>
          <a:xfrm>
            <a:off x="5767324" y="1832800"/>
            <a:ext cx="2946325" cy="1914375"/>
          </a:xfrm>
          <a:prstGeom prst="rect">
            <a:avLst/>
          </a:prstGeom>
          <a:noFill/>
          <a:ln>
            <a:noFill/>
          </a:ln>
        </p:spPr>
      </p:pic>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0" name="Shape 240"/>
        <p:cNvGrpSpPr/>
        <p:nvPr/>
      </p:nvGrpSpPr>
      <p:grpSpPr>
        <a:xfrm>
          <a:off x="0" y="0"/>
          <a:ext cx="0" cy="0"/>
          <a:chOff x="0" y="0"/>
          <a:chExt cx="0" cy="0"/>
        </a:xfrm>
      </p:grpSpPr>
      <p:sp>
        <p:nvSpPr>
          <p:cNvPr id="241" name="Shape 241"/>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a:t>Proof for Pokemon</a:t>
            </a:r>
          </a:p>
        </p:txBody>
      </p:sp>
      <p:pic>
        <p:nvPicPr>
          <p:cNvPr id="242" name="Shape 242"/>
          <p:cNvPicPr preferRelativeResize="0"/>
          <p:nvPr/>
        </p:nvPicPr>
        <p:blipFill>
          <a:blip r:embed="rId3">
            <a:alphaModFix/>
          </a:blip>
          <a:stretch>
            <a:fillRect/>
          </a:stretch>
        </p:blipFill>
        <p:spPr>
          <a:xfrm>
            <a:off x="2639700" y="1797675"/>
            <a:ext cx="3864600" cy="2576400"/>
          </a:xfrm>
          <a:prstGeom prst="rect">
            <a:avLst/>
          </a:prstGeom>
          <a:noFill/>
          <a:ln>
            <a:noFill/>
          </a:ln>
        </p:spPr>
      </p:pic>
      <p:sp>
        <p:nvSpPr>
          <p:cNvPr id="243" name="Shape 243"/>
          <p:cNvSpPr txBox="1"/>
          <p:nvPr/>
        </p:nvSpPr>
        <p:spPr>
          <a:xfrm>
            <a:off x="2542500" y="1203925"/>
            <a:ext cx="4059000" cy="424200"/>
          </a:xfrm>
          <a:prstGeom prst="rect">
            <a:avLst/>
          </a:prstGeom>
          <a:noFill/>
          <a:ln>
            <a:noFill/>
          </a:ln>
        </p:spPr>
        <p:txBody>
          <a:bodyPr anchorCtr="0" anchor="t" bIns="91425" lIns="91425" rIns="91425" tIns="91425">
            <a:noAutofit/>
          </a:bodyPr>
          <a:lstStyle/>
          <a:p>
            <a:pPr lvl="0">
              <a:spcBef>
                <a:spcPts val="0"/>
              </a:spcBef>
              <a:buNone/>
            </a:pPr>
            <a:r>
              <a:rPr lang="en" u="sng">
                <a:solidFill>
                  <a:schemeClr val="hlink"/>
                </a:solidFill>
                <a:hlinkClick r:id="rId4"/>
              </a:rPr>
              <a:t>https://www.youtube.com/watch?v=sEUos3lcxro</a:t>
            </a:r>
          </a:p>
          <a:p>
            <a:pPr lvl="0">
              <a:spcBef>
                <a:spcPts val="0"/>
              </a:spcBef>
              <a:buNone/>
            </a:pPr>
            <a:r>
              <a:t/>
            </a:r>
            <a:endParaRPr/>
          </a:p>
        </p:txBody>
      </p:sp>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7" name="Shape 247"/>
        <p:cNvGrpSpPr/>
        <p:nvPr/>
      </p:nvGrpSpPr>
      <p:grpSpPr>
        <a:xfrm>
          <a:off x="0" y="0"/>
          <a:ext cx="0" cy="0"/>
          <a:chOff x="0" y="0"/>
          <a:chExt cx="0" cy="0"/>
        </a:xfrm>
      </p:grpSpPr>
      <p:sp>
        <p:nvSpPr>
          <p:cNvPr id="248" name="Shape 248"/>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a:t>Statement Establishment for Pokemon</a:t>
            </a:r>
          </a:p>
        </p:txBody>
      </p:sp>
      <p:sp>
        <p:nvSpPr>
          <p:cNvPr id="249" name="Shape 249"/>
          <p:cNvSpPr txBox="1"/>
          <p:nvPr>
            <p:ph idx="1" type="body"/>
          </p:nvPr>
        </p:nvSpPr>
        <p:spPr>
          <a:xfrm>
            <a:off x="311700" y="1152475"/>
            <a:ext cx="8520600" cy="3416400"/>
          </a:xfrm>
          <a:prstGeom prst="rect">
            <a:avLst/>
          </a:prstGeom>
        </p:spPr>
        <p:txBody>
          <a:bodyPr anchorCtr="0" anchor="t" bIns="91425" lIns="91425" rIns="91425" tIns="91425">
            <a:noAutofit/>
          </a:bodyPr>
          <a:lstStyle/>
          <a:p>
            <a:pPr lvl="0">
              <a:spcBef>
                <a:spcPts val="0"/>
              </a:spcBef>
              <a:buNone/>
            </a:pPr>
            <a:r>
              <a:rPr b="1" lang="en"/>
              <a:t>Theorem 7.1</a:t>
            </a:r>
          </a:p>
          <a:p>
            <a:pPr lvl="0">
              <a:spcBef>
                <a:spcPts val="0"/>
              </a:spcBef>
              <a:buNone/>
            </a:pPr>
            <a:r>
              <a:rPr lang="en"/>
              <a:t>It is NP-hard to decide whether a given target location is reachable from a given start location in generalized Pokemon. </a:t>
            </a:r>
          </a:p>
          <a:p>
            <a:pPr lvl="0">
              <a:spcBef>
                <a:spcPts val="0"/>
              </a:spcBef>
              <a:buNone/>
            </a:pPr>
            <a:r>
              <a:rPr b="1" lang="en"/>
              <a:t>Theorem 7.2</a:t>
            </a:r>
          </a:p>
          <a:p>
            <a:pPr lvl="0">
              <a:spcBef>
                <a:spcPts val="0"/>
              </a:spcBef>
              <a:buNone/>
            </a:pPr>
            <a:r>
              <a:rPr lang="en"/>
              <a:t>It is NP-complete to decide whether a given target location is reachable from a given start location in generalized Pokemon in which the only overworld game elements are enemy Trainers. </a:t>
            </a:r>
          </a:p>
        </p:txBody>
      </p:sp>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53" name="Shape 253"/>
        <p:cNvGrpSpPr/>
        <p:nvPr/>
      </p:nvGrpSpPr>
      <p:grpSpPr>
        <a:xfrm>
          <a:off x="0" y="0"/>
          <a:ext cx="0" cy="0"/>
          <a:chOff x="0" y="0"/>
          <a:chExt cx="0" cy="0"/>
        </a:xfrm>
      </p:grpSpPr>
      <p:sp>
        <p:nvSpPr>
          <p:cNvPr id="254" name="Shape 254"/>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a:t>Trainer Encounters Explanation</a:t>
            </a:r>
          </a:p>
        </p:txBody>
      </p:sp>
      <p:sp>
        <p:nvSpPr>
          <p:cNvPr id="255" name="Shape 255"/>
          <p:cNvSpPr txBox="1"/>
          <p:nvPr>
            <p:ph idx="1" type="body"/>
          </p:nvPr>
        </p:nvSpPr>
        <p:spPr>
          <a:xfrm>
            <a:off x="311700" y="1152475"/>
            <a:ext cx="8520600" cy="3416400"/>
          </a:xfrm>
          <a:prstGeom prst="rect">
            <a:avLst/>
          </a:prstGeom>
        </p:spPr>
        <p:txBody>
          <a:bodyPr anchorCtr="0" anchor="t" bIns="91425" lIns="91425" rIns="91425" tIns="91425">
            <a:noAutofit/>
          </a:bodyPr>
          <a:lstStyle/>
          <a:p>
            <a:pPr lvl="0">
              <a:spcBef>
                <a:spcPts val="0"/>
              </a:spcBef>
              <a:buNone/>
            </a:pPr>
            <a:r>
              <a:t/>
            </a:r>
            <a:endParaRPr/>
          </a:p>
          <a:p>
            <a:pPr lvl="0">
              <a:spcBef>
                <a:spcPts val="0"/>
              </a:spcBef>
              <a:buNone/>
            </a:pPr>
            <a:r>
              <a:rPr lang="en" u="sng">
                <a:solidFill>
                  <a:schemeClr val="hlink"/>
                </a:solidFill>
                <a:hlinkClick r:id="rId3"/>
              </a:rPr>
              <a:t>https://youtu.be/rK4N93TN7M8</a:t>
            </a:r>
          </a:p>
          <a:p>
            <a:pPr lvl="0">
              <a:spcBef>
                <a:spcPts val="0"/>
              </a:spcBef>
              <a:buNone/>
            </a:pPr>
            <a:r>
              <a:rPr lang="en"/>
              <a:t>4:30 start</a:t>
            </a:r>
          </a:p>
        </p:txBody>
      </p:sp>
    </p:spTree>
  </p:cSld>
  <p:clrMapOvr>
    <a:masterClrMapping/>
  </p:clrMapOvr>
  <p:transition spd="slow">
    <p:cut/>
  </p:transition>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59" name="Shape 259"/>
        <p:cNvGrpSpPr/>
        <p:nvPr/>
      </p:nvGrpSpPr>
      <p:grpSpPr>
        <a:xfrm>
          <a:off x="0" y="0"/>
          <a:ext cx="0" cy="0"/>
          <a:chOff x="0" y="0"/>
          <a:chExt cx="0" cy="0"/>
        </a:xfrm>
      </p:grpSpPr>
      <p:sp>
        <p:nvSpPr>
          <p:cNvPr id="260" name="Shape 260"/>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a:t>Elements to Proof Pokemon</a:t>
            </a:r>
          </a:p>
        </p:txBody>
      </p:sp>
      <p:sp>
        <p:nvSpPr>
          <p:cNvPr id="261" name="Shape 261"/>
          <p:cNvSpPr txBox="1"/>
          <p:nvPr>
            <p:ph idx="1" type="body"/>
          </p:nvPr>
        </p:nvSpPr>
        <p:spPr>
          <a:xfrm>
            <a:off x="311700" y="1152475"/>
            <a:ext cx="8520600" cy="3416400"/>
          </a:xfrm>
          <a:prstGeom prst="rect">
            <a:avLst/>
          </a:prstGeom>
        </p:spPr>
        <p:txBody>
          <a:bodyPr anchorCtr="0" anchor="t" bIns="91425" lIns="91425" rIns="91425" tIns="91425">
            <a:noAutofit/>
          </a:bodyPr>
          <a:lstStyle/>
          <a:p>
            <a:pPr lvl="0" rtl="0">
              <a:spcBef>
                <a:spcPts val="0"/>
              </a:spcBef>
              <a:buNone/>
            </a:pPr>
            <a:r>
              <a:t/>
            </a:r>
            <a:endParaRPr/>
          </a:p>
          <a:p>
            <a:pPr indent="-228600" lvl="0" marL="457200" rtl="0">
              <a:spcBef>
                <a:spcPts val="0"/>
              </a:spcBef>
            </a:pPr>
            <a:r>
              <a:rPr lang="en"/>
              <a:t>Wall: Blocking the way</a:t>
            </a:r>
            <a:br>
              <a:rPr lang="en"/>
            </a:br>
          </a:p>
          <a:p>
            <a:pPr indent="-228600" lvl="0" marL="457200" rtl="0">
              <a:spcBef>
                <a:spcPts val="0"/>
              </a:spcBef>
            </a:pPr>
            <a:r>
              <a:rPr lang="en"/>
              <a:t>Weak Trainer: Beating without losing life nor using item (Red)</a:t>
            </a:r>
            <a:br>
              <a:rPr lang="en"/>
            </a:br>
          </a:p>
          <a:p>
            <a:pPr indent="-228600" lvl="0" marL="457200">
              <a:spcBef>
                <a:spcPts val="0"/>
              </a:spcBef>
            </a:pPr>
            <a:r>
              <a:rPr lang="en"/>
              <a:t>Strong Trainer: Player always lose to this Trainer (Blue)</a:t>
            </a:r>
          </a:p>
        </p:txBody>
      </p:sp>
      <p:pic>
        <p:nvPicPr>
          <p:cNvPr id="262" name="Shape 262"/>
          <p:cNvPicPr preferRelativeResize="0"/>
          <p:nvPr/>
        </p:nvPicPr>
        <p:blipFill>
          <a:blip r:embed="rId3">
            <a:alphaModFix/>
          </a:blip>
          <a:stretch>
            <a:fillRect/>
          </a:stretch>
        </p:blipFill>
        <p:spPr>
          <a:xfrm>
            <a:off x="7500129" y="317950"/>
            <a:ext cx="731574" cy="699775"/>
          </a:xfrm>
          <a:prstGeom prst="rect">
            <a:avLst/>
          </a:prstGeom>
          <a:noFill/>
          <a:ln>
            <a:noFill/>
          </a:ln>
        </p:spPr>
      </p:pic>
      <p:pic>
        <p:nvPicPr>
          <p:cNvPr id="263" name="Shape 263"/>
          <p:cNvPicPr preferRelativeResize="0"/>
          <p:nvPr/>
        </p:nvPicPr>
        <p:blipFill rotWithShape="1">
          <a:blip r:embed="rId4">
            <a:alphaModFix/>
          </a:blip>
          <a:srcRect b="20070" l="0" r="0" t="0"/>
          <a:stretch/>
        </p:blipFill>
        <p:spPr>
          <a:xfrm>
            <a:off x="7422325" y="1380550"/>
            <a:ext cx="887175" cy="1531724"/>
          </a:xfrm>
          <a:prstGeom prst="rect">
            <a:avLst/>
          </a:prstGeom>
          <a:noFill/>
          <a:ln>
            <a:noFill/>
          </a:ln>
        </p:spPr>
      </p:pic>
      <p:pic>
        <p:nvPicPr>
          <p:cNvPr id="264" name="Shape 264"/>
          <p:cNvPicPr preferRelativeResize="0"/>
          <p:nvPr/>
        </p:nvPicPr>
        <p:blipFill>
          <a:blip r:embed="rId5">
            <a:alphaModFix/>
          </a:blip>
          <a:stretch>
            <a:fillRect/>
          </a:stretch>
        </p:blipFill>
        <p:spPr>
          <a:xfrm>
            <a:off x="7043523" y="3435675"/>
            <a:ext cx="1335913" cy="699775"/>
          </a:xfrm>
          <a:prstGeom prst="rect">
            <a:avLst/>
          </a:prstGeom>
          <a:noFill/>
          <a:ln>
            <a:noFill/>
          </a:ln>
        </p:spPr>
      </p:pic>
    </p:spTree>
  </p:cSld>
  <p:clrMapOvr>
    <a:masterClrMapping/>
  </p:clrMapOvr>
  <p:transition spd="slow">
    <p:cut/>
  </p:transition>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68" name="Shape 268"/>
        <p:cNvGrpSpPr/>
        <p:nvPr/>
      </p:nvGrpSpPr>
      <p:grpSpPr>
        <a:xfrm>
          <a:off x="0" y="0"/>
          <a:ext cx="0" cy="0"/>
          <a:chOff x="0" y="0"/>
          <a:chExt cx="0" cy="0"/>
        </a:xfrm>
      </p:grpSpPr>
      <p:sp>
        <p:nvSpPr>
          <p:cNvPr id="269" name="Shape 269"/>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a:t>Construction for Pokemon (Variable Gadget) </a:t>
            </a:r>
          </a:p>
        </p:txBody>
      </p:sp>
      <p:pic>
        <p:nvPicPr>
          <p:cNvPr id="270" name="Shape 270"/>
          <p:cNvPicPr preferRelativeResize="0"/>
          <p:nvPr/>
        </p:nvPicPr>
        <p:blipFill>
          <a:blip r:embed="rId3">
            <a:alphaModFix/>
          </a:blip>
          <a:stretch>
            <a:fillRect/>
          </a:stretch>
        </p:blipFill>
        <p:spPr>
          <a:xfrm>
            <a:off x="2222037" y="1602507"/>
            <a:ext cx="5363874" cy="2607425"/>
          </a:xfrm>
          <a:prstGeom prst="rect">
            <a:avLst/>
          </a:prstGeom>
          <a:noFill/>
          <a:ln>
            <a:noFill/>
          </a:ln>
        </p:spPr>
      </p:pic>
    </p:spTree>
  </p:cSld>
  <p:clrMapOvr>
    <a:masterClrMapping/>
  </p:clrMapOvr>
  <p:transition spd="slow">
    <p:cut/>
  </p:transition>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74" name="Shape 274"/>
        <p:cNvGrpSpPr/>
        <p:nvPr/>
      </p:nvGrpSpPr>
      <p:grpSpPr>
        <a:xfrm>
          <a:off x="0" y="0"/>
          <a:ext cx="0" cy="0"/>
          <a:chOff x="0" y="0"/>
          <a:chExt cx="0" cy="0"/>
        </a:xfrm>
      </p:grpSpPr>
      <p:sp>
        <p:nvSpPr>
          <p:cNvPr id="275" name="Shape 275"/>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a:t>Construction for Pokemon (Clause Gadget) </a:t>
            </a:r>
          </a:p>
          <a:p>
            <a:pPr lvl="0">
              <a:spcBef>
                <a:spcPts val="0"/>
              </a:spcBef>
              <a:buNone/>
            </a:pPr>
            <a:r>
              <a:t/>
            </a:r>
            <a:endParaRPr/>
          </a:p>
        </p:txBody>
      </p:sp>
      <p:pic>
        <p:nvPicPr>
          <p:cNvPr id="276" name="Shape 276"/>
          <p:cNvPicPr preferRelativeResize="0"/>
          <p:nvPr/>
        </p:nvPicPr>
        <p:blipFill>
          <a:blip r:embed="rId3">
            <a:alphaModFix/>
          </a:blip>
          <a:stretch>
            <a:fillRect/>
          </a:stretch>
        </p:blipFill>
        <p:spPr>
          <a:xfrm>
            <a:off x="2169075" y="1277875"/>
            <a:ext cx="5677350" cy="3406399"/>
          </a:xfrm>
          <a:prstGeom prst="rect">
            <a:avLst/>
          </a:prstGeom>
          <a:noFill/>
          <a:ln>
            <a:noFill/>
          </a:ln>
        </p:spPr>
      </p:pic>
    </p:spTree>
  </p:cSld>
  <p:clrMapOvr>
    <a:masterClrMapping/>
  </p:clrMapOvr>
  <p:transition spd="slow">
    <p:cut/>
  </p:transition>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80" name="Shape 280"/>
        <p:cNvGrpSpPr/>
        <p:nvPr/>
      </p:nvGrpSpPr>
      <p:grpSpPr>
        <a:xfrm>
          <a:off x="0" y="0"/>
          <a:ext cx="0" cy="0"/>
          <a:chOff x="0" y="0"/>
          <a:chExt cx="0" cy="0"/>
        </a:xfrm>
      </p:grpSpPr>
      <p:sp>
        <p:nvSpPr>
          <p:cNvPr id="281" name="Shape 281"/>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a:t>Introducing the Single-use Path</a:t>
            </a:r>
          </a:p>
        </p:txBody>
      </p:sp>
      <p:pic>
        <p:nvPicPr>
          <p:cNvPr id="282" name="Shape 282"/>
          <p:cNvPicPr preferRelativeResize="0"/>
          <p:nvPr/>
        </p:nvPicPr>
        <p:blipFill>
          <a:blip r:embed="rId3">
            <a:alphaModFix/>
          </a:blip>
          <a:stretch>
            <a:fillRect/>
          </a:stretch>
        </p:blipFill>
        <p:spPr>
          <a:xfrm>
            <a:off x="1825975" y="1410350"/>
            <a:ext cx="5803475" cy="2784499"/>
          </a:xfrm>
          <a:prstGeom prst="rect">
            <a:avLst/>
          </a:prstGeom>
          <a:noFill/>
          <a:ln>
            <a:noFill/>
          </a:ln>
        </p:spPr>
      </p:pic>
    </p:spTree>
  </p:cSld>
  <p:clrMapOvr>
    <a:masterClrMapping/>
  </p:clrMapOvr>
  <p:transition spd="slow">
    <p:cut/>
  </p:transition>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86" name="Shape 286"/>
        <p:cNvGrpSpPr/>
        <p:nvPr/>
      </p:nvGrpSpPr>
      <p:grpSpPr>
        <a:xfrm>
          <a:off x="0" y="0"/>
          <a:ext cx="0" cy="0"/>
          <a:chOff x="0" y="0"/>
          <a:chExt cx="0" cy="0"/>
        </a:xfrm>
      </p:grpSpPr>
      <p:sp>
        <p:nvSpPr>
          <p:cNvPr id="287" name="Shape 287"/>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a:t>Construction for Pokemon (Crossover Gadget) </a:t>
            </a:r>
          </a:p>
          <a:p>
            <a:pPr lvl="0">
              <a:spcBef>
                <a:spcPts val="0"/>
              </a:spcBef>
              <a:buNone/>
            </a:pPr>
            <a:r>
              <a:t/>
            </a:r>
            <a:endParaRPr/>
          </a:p>
        </p:txBody>
      </p:sp>
      <p:pic>
        <p:nvPicPr>
          <p:cNvPr id="288" name="Shape 288"/>
          <p:cNvPicPr preferRelativeResize="0"/>
          <p:nvPr/>
        </p:nvPicPr>
        <p:blipFill>
          <a:blip r:embed="rId3">
            <a:alphaModFix/>
          </a:blip>
          <a:stretch>
            <a:fillRect/>
          </a:stretch>
        </p:blipFill>
        <p:spPr>
          <a:xfrm>
            <a:off x="2247550" y="1017724"/>
            <a:ext cx="4648900" cy="4041899"/>
          </a:xfrm>
          <a:prstGeom prst="rect">
            <a:avLst/>
          </a:prstGeom>
          <a:noFill/>
          <a:ln>
            <a:noFill/>
          </a:ln>
        </p:spPr>
      </p:pic>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1" name="Shape 71"/>
        <p:cNvGrpSpPr/>
        <p:nvPr/>
      </p:nvGrpSpPr>
      <p:grpSpPr>
        <a:xfrm>
          <a:off x="0" y="0"/>
          <a:ext cx="0" cy="0"/>
          <a:chOff x="0" y="0"/>
          <a:chExt cx="0" cy="0"/>
        </a:xfrm>
      </p:grpSpPr>
      <p:sp>
        <p:nvSpPr>
          <p:cNvPr id="72" name="Shape 72"/>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a:t>Classic Nintendo Games</a:t>
            </a:r>
          </a:p>
        </p:txBody>
      </p:sp>
      <p:sp>
        <p:nvSpPr>
          <p:cNvPr id="73" name="Shape 73"/>
          <p:cNvSpPr txBox="1"/>
          <p:nvPr>
            <p:ph idx="1" type="body"/>
          </p:nvPr>
        </p:nvSpPr>
        <p:spPr>
          <a:xfrm>
            <a:off x="311700" y="1152475"/>
            <a:ext cx="8520600" cy="3416400"/>
          </a:xfrm>
          <a:prstGeom prst="rect">
            <a:avLst/>
          </a:prstGeom>
        </p:spPr>
        <p:txBody>
          <a:bodyPr anchorCtr="0" anchor="t" bIns="91425" lIns="91425" rIns="91425" tIns="91425">
            <a:noAutofit/>
          </a:bodyPr>
          <a:lstStyle/>
          <a:p>
            <a:pPr indent="-228600" lvl="0" marL="457200" rtl="0">
              <a:spcBef>
                <a:spcPts val="0"/>
              </a:spcBef>
            </a:pPr>
            <a:r>
              <a:rPr b="1" lang="en"/>
              <a:t>Super Mario Bros (SMB)</a:t>
            </a:r>
            <a:br>
              <a:rPr lang="en"/>
            </a:br>
          </a:p>
          <a:p>
            <a:pPr indent="-228600" lvl="0" marL="457200" rtl="0">
              <a:spcBef>
                <a:spcPts val="0"/>
              </a:spcBef>
            </a:pPr>
            <a:r>
              <a:rPr b="1" lang="en"/>
              <a:t>Pokemon</a:t>
            </a:r>
            <a:br>
              <a:rPr lang="en"/>
            </a:br>
          </a:p>
          <a:p>
            <a:pPr indent="-228600" lvl="0" marL="457200" rtl="0">
              <a:spcBef>
                <a:spcPts val="0"/>
              </a:spcBef>
            </a:pPr>
            <a:r>
              <a:rPr lang="en"/>
              <a:t>Legend of Zelda</a:t>
            </a:r>
            <a:br>
              <a:rPr lang="en"/>
            </a:br>
          </a:p>
          <a:p>
            <a:pPr indent="-228600" lvl="0" marL="457200" rtl="0">
              <a:spcBef>
                <a:spcPts val="0"/>
              </a:spcBef>
            </a:pPr>
            <a:r>
              <a:rPr lang="en"/>
              <a:t>Donkey Kong</a:t>
            </a:r>
            <a:br>
              <a:rPr lang="en"/>
            </a:br>
          </a:p>
          <a:p>
            <a:pPr indent="-228600" lvl="0" marL="457200" rtl="0">
              <a:spcBef>
                <a:spcPts val="0"/>
              </a:spcBef>
            </a:pPr>
            <a:r>
              <a:rPr lang="en"/>
              <a:t>Metroid</a:t>
            </a:r>
            <a:br>
              <a:rPr lang="en"/>
            </a:br>
          </a:p>
        </p:txBody>
      </p:sp>
      <p:pic>
        <p:nvPicPr>
          <p:cNvPr id="74" name="Shape 74"/>
          <p:cNvPicPr preferRelativeResize="0"/>
          <p:nvPr/>
        </p:nvPicPr>
        <p:blipFill>
          <a:blip r:embed="rId3">
            <a:alphaModFix/>
          </a:blip>
          <a:stretch>
            <a:fillRect/>
          </a:stretch>
        </p:blipFill>
        <p:spPr>
          <a:xfrm>
            <a:off x="7434988" y="110650"/>
            <a:ext cx="1632811" cy="1241454"/>
          </a:xfrm>
          <a:prstGeom prst="rect">
            <a:avLst/>
          </a:prstGeom>
          <a:noFill/>
          <a:ln>
            <a:noFill/>
          </a:ln>
        </p:spPr>
      </p:pic>
      <p:pic>
        <p:nvPicPr>
          <p:cNvPr id="75" name="Shape 75"/>
          <p:cNvPicPr preferRelativeResize="0"/>
          <p:nvPr/>
        </p:nvPicPr>
        <p:blipFill>
          <a:blip r:embed="rId4">
            <a:alphaModFix/>
          </a:blip>
          <a:stretch>
            <a:fillRect/>
          </a:stretch>
        </p:blipFill>
        <p:spPr>
          <a:xfrm>
            <a:off x="6906447" y="809870"/>
            <a:ext cx="1918790" cy="1241446"/>
          </a:xfrm>
          <a:prstGeom prst="rect">
            <a:avLst/>
          </a:prstGeom>
          <a:noFill/>
          <a:ln>
            <a:noFill/>
          </a:ln>
        </p:spPr>
      </p:pic>
      <p:pic>
        <p:nvPicPr>
          <p:cNvPr id="76" name="Shape 76"/>
          <p:cNvPicPr preferRelativeResize="0"/>
          <p:nvPr/>
        </p:nvPicPr>
        <p:blipFill>
          <a:blip r:embed="rId5">
            <a:alphaModFix/>
          </a:blip>
          <a:stretch>
            <a:fillRect/>
          </a:stretch>
        </p:blipFill>
        <p:spPr>
          <a:xfrm>
            <a:off x="6290259" y="1686036"/>
            <a:ext cx="1811834" cy="1241455"/>
          </a:xfrm>
          <a:prstGeom prst="rect">
            <a:avLst/>
          </a:prstGeom>
          <a:noFill/>
          <a:ln>
            <a:noFill/>
          </a:ln>
        </p:spPr>
      </p:pic>
      <p:pic>
        <p:nvPicPr>
          <p:cNvPr id="77" name="Shape 77"/>
          <p:cNvPicPr preferRelativeResize="0"/>
          <p:nvPr/>
        </p:nvPicPr>
        <p:blipFill>
          <a:blip r:embed="rId6">
            <a:alphaModFix/>
          </a:blip>
          <a:stretch>
            <a:fillRect/>
          </a:stretch>
        </p:blipFill>
        <p:spPr>
          <a:xfrm>
            <a:off x="5699354" y="2622630"/>
            <a:ext cx="1811833" cy="1378470"/>
          </a:xfrm>
          <a:prstGeom prst="rect">
            <a:avLst/>
          </a:prstGeom>
          <a:noFill/>
          <a:ln>
            <a:noFill/>
          </a:ln>
        </p:spPr>
      </p:pic>
      <p:pic>
        <p:nvPicPr>
          <p:cNvPr id="78" name="Shape 78"/>
          <p:cNvPicPr preferRelativeResize="0"/>
          <p:nvPr/>
        </p:nvPicPr>
        <p:blipFill>
          <a:blip r:embed="rId7">
            <a:alphaModFix/>
          </a:blip>
          <a:stretch>
            <a:fillRect/>
          </a:stretch>
        </p:blipFill>
        <p:spPr>
          <a:xfrm>
            <a:off x="5052500" y="3595799"/>
            <a:ext cx="1459600" cy="1378475"/>
          </a:xfrm>
          <a:prstGeom prst="rect">
            <a:avLst/>
          </a:prstGeom>
          <a:noFill/>
          <a:ln>
            <a:noFill/>
          </a:ln>
        </p:spPr>
      </p:pic>
    </p:spTree>
  </p:cSld>
  <p:clrMapOvr>
    <a:masterClrMapping/>
  </p:clrMapOvr>
  <p:transition spd="slow">
    <p:cut/>
  </p:transition>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92" name="Shape 292"/>
        <p:cNvGrpSpPr/>
        <p:nvPr/>
      </p:nvGrpSpPr>
      <p:grpSpPr>
        <a:xfrm>
          <a:off x="0" y="0"/>
          <a:ext cx="0" cy="0"/>
          <a:chOff x="0" y="0"/>
          <a:chExt cx="0" cy="0"/>
        </a:xfrm>
      </p:grpSpPr>
      <p:sp>
        <p:nvSpPr>
          <p:cNvPr id="293" name="Shape 293"/>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a:t>Construction for Pokemon (Summary) </a:t>
            </a:r>
          </a:p>
          <a:p>
            <a:pPr lvl="0">
              <a:spcBef>
                <a:spcPts val="0"/>
              </a:spcBef>
              <a:buNone/>
            </a:pPr>
            <a:r>
              <a:t/>
            </a:r>
            <a:endParaRPr/>
          </a:p>
        </p:txBody>
      </p:sp>
      <p:pic>
        <p:nvPicPr>
          <p:cNvPr id="294" name="Shape 294"/>
          <p:cNvPicPr preferRelativeResize="0"/>
          <p:nvPr/>
        </p:nvPicPr>
        <p:blipFill>
          <a:blip r:embed="rId3">
            <a:alphaModFix/>
          </a:blip>
          <a:stretch>
            <a:fillRect/>
          </a:stretch>
        </p:blipFill>
        <p:spPr>
          <a:xfrm>
            <a:off x="684675" y="1295669"/>
            <a:ext cx="975200" cy="1048324"/>
          </a:xfrm>
          <a:prstGeom prst="rect">
            <a:avLst/>
          </a:prstGeom>
          <a:noFill/>
          <a:ln>
            <a:noFill/>
          </a:ln>
        </p:spPr>
      </p:pic>
      <p:sp>
        <p:nvSpPr>
          <p:cNvPr id="295" name="Shape 295"/>
          <p:cNvSpPr txBox="1"/>
          <p:nvPr/>
        </p:nvSpPr>
        <p:spPr>
          <a:xfrm>
            <a:off x="362225" y="1252475"/>
            <a:ext cx="694200" cy="407400"/>
          </a:xfrm>
          <a:prstGeom prst="rect">
            <a:avLst/>
          </a:prstGeom>
          <a:noFill/>
          <a:ln>
            <a:noFill/>
          </a:ln>
        </p:spPr>
        <p:txBody>
          <a:bodyPr anchorCtr="0" anchor="t" bIns="91425" lIns="91425" rIns="91425" tIns="91425">
            <a:noAutofit/>
          </a:bodyPr>
          <a:lstStyle/>
          <a:p>
            <a:pPr lvl="0">
              <a:spcBef>
                <a:spcPts val="0"/>
              </a:spcBef>
              <a:buNone/>
            </a:pPr>
            <a:r>
              <a:rPr lang="en"/>
              <a:t>Start</a:t>
            </a:r>
          </a:p>
        </p:txBody>
      </p:sp>
      <p:pic>
        <p:nvPicPr>
          <p:cNvPr id="296" name="Shape 296"/>
          <p:cNvPicPr preferRelativeResize="0"/>
          <p:nvPr/>
        </p:nvPicPr>
        <p:blipFill>
          <a:blip r:embed="rId4">
            <a:alphaModFix/>
          </a:blip>
          <a:stretch>
            <a:fillRect/>
          </a:stretch>
        </p:blipFill>
        <p:spPr>
          <a:xfrm>
            <a:off x="2462436" y="1116671"/>
            <a:ext cx="1406375" cy="1091525"/>
          </a:xfrm>
          <a:prstGeom prst="rect">
            <a:avLst/>
          </a:prstGeom>
          <a:noFill/>
          <a:ln>
            <a:noFill/>
          </a:ln>
        </p:spPr>
      </p:pic>
      <p:pic>
        <p:nvPicPr>
          <p:cNvPr id="297" name="Shape 297"/>
          <p:cNvPicPr preferRelativeResize="0"/>
          <p:nvPr/>
        </p:nvPicPr>
        <p:blipFill>
          <a:blip r:embed="rId5">
            <a:alphaModFix/>
          </a:blip>
          <a:stretch>
            <a:fillRect/>
          </a:stretch>
        </p:blipFill>
        <p:spPr>
          <a:xfrm>
            <a:off x="3868811" y="1116671"/>
            <a:ext cx="1406375" cy="1091525"/>
          </a:xfrm>
          <a:prstGeom prst="rect">
            <a:avLst/>
          </a:prstGeom>
          <a:noFill/>
          <a:ln>
            <a:noFill/>
          </a:ln>
        </p:spPr>
      </p:pic>
      <p:pic>
        <p:nvPicPr>
          <p:cNvPr id="298" name="Shape 298"/>
          <p:cNvPicPr preferRelativeResize="0"/>
          <p:nvPr/>
        </p:nvPicPr>
        <p:blipFill>
          <a:blip r:embed="rId6">
            <a:alphaModFix/>
          </a:blip>
          <a:stretch>
            <a:fillRect/>
          </a:stretch>
        </p:blipFill>
        <p:spPr>
          <a:xfrm>
            <a:off x="5275186" y="1116671"/>
            <a:ext cx="1406375" cy="1091525"/>
          </a:xfrm>
          <a:prstGeom prst="rect">
            <a:avLst/>
          </a:prstGeom>
          <a:noFill/>
          <a:ln>
            <a:noFill/>
          </a:ln>
        </p:spPr>
      </p:pic>
      <p:pic>
        <p:nvPicPr>
          <p:cNvPr id="299" name="Shape 299"/>
          <p:cNvPicPr preferRelativeResize="0"/>
          <p:nvPr/>
        </p:nvPicPr>
        <p:blipFill>
          <a:blip r:embed="rId7">
            <a:alphaModFix/>
          </a:blip>
          <a:stretch>
            <a:fillRect/>
          </a:stretch>
        </p:blipFill>
        <p:spPr>
          <a:xfrm>
            <a:off x="5919422" y="2208200"/>
            <a:ext cx="2440825" cy="1920408"/>
          </a:xfrm>
          <a:prstGeom prst="rect">
            <a:avLst/>
          </a:prstGeom>
          <a:noFill/>
          <a:ln>
            <a:noFill/>
          </a:ln>
        </p:spPr>
      </p:pic>
      <p:pic>
        <p:nvPicPr>
          <p:cNvPr id="300" name="Shape 300"/>
          <p:cNvPicPr preferRelativeResize="0"/>
          <p:nvPr/>
        </p:nvPicPr>
        <p:blipFill>
          <a:blip r:embed="rId8">
            <a:alphaModFix/>
          </a:blip>
          <a:stretch>
            <a:fillRect/>
          </a:stretch>
        </p:blipFill>
        <p:spPr>
          <a:xfrm>
            <a:off x="3117175" y="3511947"/>
            <a:ext cx="2909650" cy="1373176"/>
          </a:xfrm>
          <a:prstGeom prst="rect">
            <a:avLst/>
          </a:prstGeom>
          <a:noFill/>
          <a:ln>
            <a:noFill/>
          </a:ln>
        </p:spPr>
      </p:pic>
      <p:pic>
        <p:nvPicPr>
          <p:cNvPr id="301" name="Shape 301"/>
          <p:cNvPicPr preferRelativeResize="0"/>
          <p:nvPr/>
        </p:nvPicPr>
        <p:blipFill>
          <a:blip r:embed="rId9">
            <a:alphaModFix/>
          </a:blip>
          <a:stretch>
            <a:fillRect/>
          </a:stretch>
        </p:blipFill>
        <p:spPr>
          <a:xfrm>
            <a:off x="684675" y="3240320"/>
            <a:ext cx="2582027" cy="1541075"/>
          </a:xfrm>
          <a:prstGeom prst="rect">
            <a:avLst/>
          </a:prstGeom>
          <a:noFill/>
          <a:ln>
            <a:noFill/>
          </a:ln>
        </p:spPr>
      </p:pic>
      <p:sp>
        <p:nvSpPr>
          <p:cNvPr id="302" name="Shape 302"/>
          <p:cNvSpPr txBox="1"/>
          <p:nvPr/>
        </p:nvSpPr>
        <p:spPr>
          <a:xfrm>
            <a:off x="196250" y="3108450"/>
            <a:ext cx="799800" cy="407400"/>
          </a:xfrm>
          <a:prstGeom prst="rect">
            <a:avLst/>
          </a:prstGeom>
          <a:noFill/>
          <a:ln>
            <a:noFill/>
          </a:ln>
        </p:spPr>
        <p:txBody>
          <a:bodyPr anchorCtr="0" anchor="t" bIns="91425" lIns="91425" rIns="91425" tIns="91425">
            <a:noAutofit/>
          </a:bodyPr>
          <a:lstStyle/>
          <a:p>
            <a:pPr lvl="0">
              <a:spcBef>
                <a:spcPts val="0"/>
              </a:spcBef>
              <a:buNone/>
            </a:pPr>
            <a:r>
              <a:rPr lang="en"/>
              <a:t>Exit</a:t>
            </a:r>
          </a:p>
        </p:txBody>
      </p:sp>
      <p:cxnSp>
        <p:nvCxnSpPr>
          <p:cNvPr id="303" name="Shape 303"/>
          <p:cNvCxnSpPr>
            <a:stCxn id="294" idx="3"/>
            <a:endCxn id="296" idx="1"/>
          </p:cNvCxnSpPr>
          <p:nvPr/>
        </p:nvCxnSpPr>
        <p:spPr>
          <a:xfrm flipH="1" rot="10800000">
            <a:off x="1659875" y="1662331"/>
            <a:ext cx="802500" cy="157500"/>
          </a:xfrm>
          <a:prstGeom prst="straightConnector1">
            <a:avLst/>
          </a:prstGeom>
          <a:noFill/>
          <a:ln cap="flat" cmpd="sng" w="38100">
            <a:solidFill>
              <a:schemeClr val="dk2"/>
            </a:solidFill>
            <a:prstDash val="solid"/>
            <a:round/>
            <a:headEnd len="lg" w="lg" type="none"/>
            <a:tailEnd len="lg" w="lg" type="triangle"/>
          </a:ln>
        </p:spPr>
      </p:cxnSp>
      <p:cxnSp>
        <p:nvCxnSpPr>
          <p:cNvPr id="304" name="Shape 304"/>
          <p:cNvCxnSpPr>
            <a:stCxn id="297" idx="1"/>
            <a:endCxn id="297" idx="1"/>
          </p:cNvCxnSpPr>
          <p:nvPr/>
        </p:nvCxnSpPr>
        <p:spPr>
          <a:xfrm>
            <a:off x="3868811" y="1662434"/>
            <a:ext cx="0" cy="0"/>
          </a:xfrm>
          <a:prstGeom prst="straightConnector1">
            <a:avLst/>
          </a:prstGeom>
          <a:noFill/>
          <a:ln cap="flat" cmpd="sng" w="9525">
            <a:solidFill>
              <a:schemeClr val="dk2"/>
            </a:solidFill>
            <a:prstDash val="solid"/>
            <a:round/>
            <a:headEnd len="lg" w="lg" type="none"/>
            <a:tailEnd len="lg" w="lg" type="triangle"/>
          </a:ln>
        </p:spPr>
      </p:cxnSp>
      <p:cxnSp>
        <p:nvCxnSpPr>
          <p:cNvPr id="305" name="Shape 305"/>
          <p:cNvCxnSpPr>
            <a:stCxn id="298" idx="3"/>
            <a:endCxn id="299" idx="0"/>
          </p:cNvCxnSpPr>
          <p:nvPr/>
        </p:nvCxnSpPr>
        <p:spPr>
          <a:xfrm>
            <a:off x="6681561" y="1662434"/>
            <a:ext cx="458400" cy="545700"/>
          </a:xfrm>
          <a:prstGeom prst="straightConnector1">
            <a:avLst/>
          </a:prstGeom>
          <a:noFill/>
          <a:ln cap="flat" cmpd="sng" w="38100">
            <a:solidFill>
              <a:schemeClr val="dk2"/>
            </a:solidFill>
            <a:prstDash val="solid"/>
            <a:round/>
            <a:headEnd len="lg" w="lg" type="none"/>
            <a:tailEnd len="lg" w="lg" type="triangle"/>
          </a:ln>
        </p:spPr>
      </p:cxnSp>
      <p:cxnSp>
        <p:nvCxnSpPr>
          <p:cNvPr id="306" name="Shape 306"/>
          <p:cNvCxnSpPr>
            <a:stCxn id="299" idx="2"/>
          </p:cNvCxnSpPr>
          <p:nvPr/>
        </p:nvCxnSpPr>
        <p:spPr>
          <a:xfrm flipH="1">
            <a:off x="5643434" y="4128608"/>
            <a:ext cx="1496400" cy="217200"/>
          </a:xfrm>
          <a:prstGeom prst="straightConnector1">
            <a:avLst/>
          </a:prstGeom>
          <a:noFill/>
          <a:ln cap="flat" cmpd="sng" w="38100">
            <a:solidFill>
              <a:schemeClr val="dk2"/>
            </a:solidFill>
            <a:prstDash val="solid"/>
            <a:round/>
            <a:headEnd len="lg" w="lg" type="none"/>
            <a:tailEnd len="lg" w="lg" type="triangle"/>
          </a:ln>
        </p:spPr>
      </p:cxnSp>
    </p:spTree>
  </p:cSld>
  <p:clrMapOvr>
    <a:masterClrMapping/>
  </p:clrMapOvr>
  <p:transition spd="slow">
    <p:cut/>
  </p:transition>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10" name="Shape 310"/>
        <p:cNvGrpSpPr/>
        <p:nvPr/>
      </p:nvGrpSpPr>
      <p:grpSpPr>
        <a:xfrm>
          <a:off x="0" y="0"/>
          <a:ext cx="0" cy="0"/>
          <a:chOff x="0" y="0"/>
          <a:chExt cx="0" cy="0"/>
        </a:xfrm>
      </p:grpSpPr>
      <p:sp>
        <p:nvSpPr>
          <p:cNvPr id="311" name="Shape 311"/>
          <p:cNvSpPr txBox="1"/>
          <p:nvPr>
            <p:ph idx="1" type="body"/>
          </p:nvPr>
        </p:nvSpPr>
        <p:spPr>
          <a:xfrm>
            <a:off x="311700" y="4236825"/>
            <a:ext cx="5998800" cy="598800"/>
          </a:xfrm>
          <a:prstGeom prst="rect">
            <a:avLst/>
          </a:prstGeom>
        </p:spPr>
        <p:txBody>
          <a:bodyPr anchorCtr="0" anchor="ctr" bIns="91425" lIns="91425" rIns="91425" tIns="91425">
            <a:noAutofit/>
          </a:bodyPr>
          <a:lstStyle/>
          <a:p>
            <a:pPr lvl="0">
              <a:spcBef>
                <a:spcPts val="0"/>
              </a:spcBef>
              <a:buNone/>
            </a:pPr>
            <a:r>
              <a:rPr lang="en"/>
              <a:t>Q &amp; A Section</a:t>
            </a:r>
          </a:p>
        </p:txBody>
      </p:sp>
      <p:pic>
        <p:nvPicPr>
          <p:cNvPr id="312" name="Shape 312"/>
          <p:cNvPicPr preferRelativeResize="0"/>
          <p:nvPr/>
        </p:nvPicPr>
        <p:blipFill>
          <a:blip r:embed="rId3">
            <a:alphaModFix/>
          </a:blip>
          <a:stretch>
            <a:fillRect/>
          </a:stretch>
        </p:blipFill>
        <p:spPr>
          <a:xfrm>
            <a:off x="4705787" y="1352550"/>
            <a:ext cx="3305175" cy="2438400"/>
          </a:xfrm>
          <a:prstGeom prst="rect">
            <a:avLst/>
          </a:prstGeom>
          <a:noFill/>
          <a:ln>
            <a:noFill/>
          </a:ln>
        </p:spPr>
      </p:pic>
      <p:pic>
        <p:nvPicPr>
          <p:cNvPr id="313" name="Shape 313"/>
          <p:cNvPicPr preferRelativeResize="0"/>
          <p:nvPr/>
        </p:nvPicPr>
        <p:blipFill>
          <a:blip r:embed="rId4">
            <a:alphaModFix/>
          </a:blip>
          <a:stretch>
            <a:fillRect/>
          </a:stretch>
        </p:blipFill>
        <p:spPr>
          <a:xfrm>
            <a:off x="580325" y="770799"/>
            <a:ext cx="4125475" cy="3258549"/>
          </a:xfrm>
          <a:prstGeom prst="rect">
            <a:avLst/>
          </a:prstGeom>
          <a:noFill/>
          <a:ln>
            <a:noFill/>
          </a:ln>
        </p:spPr>
      </p:pic>
      <p:sp>
        <p:nvSpPr>
          <p:cNvPr id="314" name="Shape 314"/>
          <p:cNvSpPr/>
          <p:nvPr/>
        </p:nvSpPr>
        <p:spPr>
          <a:xfrm>
            <a:off x="625322" y="770800"/>
            <a:ext cx="1408500" cy="1194299"/>
          </a:xfrm>
          <a:prstGeom prst="flowChartMagneticTape">
            <a:avLst/>
          </a:prstGeom>
          <a:solidFill>
            <a:schemeClr val="lt2"/>
          </a:solidFill>
          <a:ln cap="flat" cmpd="sng" w="38100">
            <a:solidFill>
              <a:schemeClr val="dk2"/>
            </a:solidFill>
            <a:prstDash val="solid"/>
            <a:round/>
            <a:headEnd len="med" w="med" type="none"/>
            <a:tailEnd len="med" w="med" type="none"/>
          </a:ln>
        </p:spPr>
        <p:txBody>
          <a:bodyPr anchorCtr="0" anchor="ctr" bIns="91425" lIns="91425" rIns="91425" tIns="91425">
            <a:noAutofit/>
          </a:bodyPr>
          <a:lstStyle/>
          <a:p>
            <a:pPr lvl="0" rtl="0">
              <a:spcBef>
                <a:spcPts val="0"/>
              </a:spcBef>
              <a:buNone/>
            </a:pPr>
            <a:r>
              <a:rPr b="1" lang="en"/>
              <a:t>Hey, I am NP-Hard!</a:t>
            </a:r>
          </a:p>
        </p:txBody>
      </p:sp>
      <p:sp>
        <p:nvSpPr>
          <p:cNvPr id="315" name="Shape 315"/>
          <p:cNvSpPr/>
          <p:nvPr/>
        </p:nvSpPr>
        <p:spPr>
          <a:xfrm flipH="1">
            <a:off x="7662197" y="1410700"/>
            <a:ext cx="1408500" cy="1194299"/>
          </a:xfrm>
          <a:prstGeom prst="flowChartMagneticTape">
            <a:avLst/>
          </a:prstGeom>
          <a:solidFill>
            <a:schemeClr val="lt2"/>
          </a:solidFill>
          <a:ln cap="flat" cmpd="sng" w="38100">
            <a:solidFill>
              <a:schemeClr val="dk2"/>
            </a:solidFill>
            <a:prstDash val="solid"/>
            <a:round/>
            <a:headEnd len="med" w="med" type="none"/>
            <a:tailEnd len="med" w="med" type="none"/>
          </a:ln>
        </p:spPr>
        <p:txBody>
          <a:bodyPr anchorCtr="0" anchor="ctr" bIns="91425" lIns="91425" rIns="91425" tIns="91425">
            <a:noAutofit/>
          </a:bodyPr>
          <a:lstStyle/>
          <a:p>
            <a:pPr lvl="0" rtl="0">
              <a:spcBef>
                <a:spcPts val="0"/>
              </a:spcBef>
              <a:buNone/>
            </a:pPr>
            <a:r>
              <a:rPr b="1" lang="en"/>
              <a:t>Me too!</a:t>
            </a:r>
          </a:p>
        </p:txBody>
      </p:sp>
    </p:spTree>
  </p:cSld>
  <p:clrMapOvr>
    <a:masterClrMapping/>
  </p:clrMapOvr>
  <p:transition spd="slow">
    <p:cut/>
  </p:transition>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19" name="Shape 319"/>
        <p:cNvGrpSpPr/>
        <p:nvPr/>
      </p:nvGrpSpPr>
      <p:grpSpPr>
        <a:xfrm>
          <a:off x="0" y="0"/>
          <a:ext cx="0" cy="0"/>
          <a:chOff x="0" y="0"/>
          <a:chExt cx="0" cy="0"/>
        </a:xfrm>
      </p:grpSpPr>
      <p:sp>
        <p:nvSpPr>
          <p:cNvPr id="320" name="Shape 320"/>
          <p:cNvSpPr txBox="1"/>
          <p:nvPr>
            <p:ph idx="1" type="body"/>
          </p:nvPr>
        </p:nvSpPr>
        <p:spPr>
          <a:xfrm>
            <a:off x="311700" y="1152475"/>
            <a:ext cx="8520600" cy="3416400"/>
          </a:xfrm>
          <a:prstGeom prst="rect">
            <a:avLst/>
          </a:prstGeom>
        </p:spPr>
        <p:txBody>
          <a:bodyPr anchorCtr="0" anchor="t" bIns="91425" lIns="91425" rIns="91425" tIns="91425">
            <a:noAutofit/>
          </a:bodyPr>
          <a:lstStyle/>
          <a:p>
            <a:pPr lvl="0" rtl="0">
              <a:spcBef>
                <a:spcPts val="0"/>
              </a:spcBef>
              <a:buNone/>
            </a:pPr>
            <a:r>
              <a:t/>
            </a:r>
            <a:endParaRPr/>
          </a:p>
          <a:p>
            <a:pPr indent="-228600" lvl="0" marL="457200" rtl="0">
              <a:spcBef>
                <a:spcPts val="0"/>
              </a:spcBef>
            </a:pPr>
            <a:r>
              <a:rPr lang="en"/>
              <a:t>PSPACE-hardness proof for some extension series</a:t>
            </a:r>
          </a:p>
          <a:p>
            <a:pPr indent="-228600" lvl="1" marL="914400" rtl="0">
              <a:spcBef>
                <a:spcPts val="0"/>
              </a:spcBef>
            </a:pPr>
            <a:r>
              <a:rPr lang="en"/>
              <a:t>Using TQBF (True Quantified Boolean Formula) model to prove PSPACE-hardness</a:t>
            </a:r>
            <a:br>
              <a:rPr lang="en"/>
            </a:br>
          </a:p>
          <a:p>
            <a:pPr indent="-228600" lvl="0" marL="457200" rtl="0">
              <a:spcBef>
                <a:spcPts val="0"/>
              </a:spcBef>
            </a:pPr>
            <a:r>
              <a:rPr lang="en"/>
              <a:t>Dynamic Programming for the NP-hardness into P</a:t>
            </a:r>
            <a:br>
              <a:rPr lang="en"/>
            </a:br>
          </a:p>
          <a:p>
            <a:pPr indent="-228600" lvl="0" marL="457200">
              <a:spcBef>
                <a:spcPts val="0"/>
              </a:spcBef>
            </a:pPr>
            <a:r>
              <a:rPr lang="en"/>
              <a:t>EXPSPACE Model Establishments</a:t>
            </a:r>
          </a:p>
        </p:txBody>
      </p:sp>
      <p:sp>
        <p:nvSpPr>
          <p:cNvPr id="321" name="Shape 321"/>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a:t>Extension Works</a:t>
            </a:r>
          </a:p>
        </p:txBody>
      </p:sp>
    </p:spTree>
  </p:cSld>
  <p:clrMapOvr>
    <a:masterClrMapping/>
  </p:clrMapOvr>
  <p:transition spd="slow">
    <p:cut/>
  </p:transition>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25" name="Shape 325"/>
        <p:cNvGrpSpPr/>
        <p:nvPr/>
      </p:nvGrpSpPr>
      <p:grpSpPr>
        <a:xfrm>
          <a:off x="0" y="0"/>
          <a:ext cx="0" cy="0"/>
          <a:chOff x="0" y="0"/>
          <a:chExt cx="0" cy="0"/>
        </a:xfrm>
      </p:grpSpPr>
      <p:sp>
        <p:nvSpPr>
          <p:cNvPr id="326" name="Shape 326"/>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a:t>References</a:t>
            </a:r>
          </a:p>
        </p:txBody>
      </p:sp>
      <p:sp>
        <p:nvSpPr>
          <p:cNvPr id="327" name="Shape 327"/>
          <p:cNvSpPr txBox="1"/>
          <p:nvPr>
            <p:ph idx="1" type="body"/>
          </p:nvPr>
        </p:nvSpPr>
        <p:spPr>
          <a:xfrm>
            <a:off x="311700" y="1152475"/>
            <a:ext cx="8520600" cy="3416400"/>
          </a:xfrm>
          <a:prstGeom prst="rect">
            <a:avLst/>
          </a:prstGeom>
        </p:spPr>
        <p:txBody>
          <a:bodyPr anchorCtr="0" anchor="t" bIns="91425" lIns="91425" rIns="91425" tIns="91425">
            <a:noAutofit/>
          </a:bodyPr>
          <a:lstStyle/>
          <a:p>
            <a:pPr lvl="0">
              <a:spcBef>
                <a:spcPts val="0"/>
              </a:spcBef>
              <a:buNone/>
            </a:pPr>
            <a:r>
              <a:rPr lang="en" sz="1200"/>
              <a:t>MIT Review: </a:t>
            </a:r>
            <a:r>
              <a:rPr lang="en" sz="1200">
                <a:solidFill>
                  <a:srgbClr val="222222"/>
                </a:solidFill>
              </a:rPr>
              <a:t>Super Mario Bros Proved NP-Hard</a:t>
            </a:r>
            <a:br>
              <a:rPr lang="en" sz="1200"/>
            </a:br>
            <a:r>
              <a:rPr lang="en" sz="1200" u="sng">
                <a:solidFill>
                  <a:schemeClr val="hlink"/>
                </a:solidFill>
                <a:hlinkClick r:id="rId3"/>
              </a:rPr>
              <a:t>https://www.technologyreview.com/s/427197/super-mario-bros-proved-np-hard/</a:t>
            </a:r>
          </a:p>
          <a:p>
            <a:pPr lvl="0">
              <a:spcBef>
                <a:spcPts val="0"/>
              </a:spcBef>
              <a:buNone/>
            </a:pPr>
            <a:r>
              <a:rPr lang="en" sz="1200"/>
              <a:t>Classic Nintendo Games are (Computationally) Hard by Giovanni Viglietta et al.</a:t>
            </a:r>
            <a:br>
              <a:rPr lang="en" sz="1200"/>
            </a:br>
            <a:r>
              <a:rPr lang="en" sz="1200" u="sng">
                <a:solidFill>
                  <a:schemeClr val="hlink"/>
                </a:solidFill>
                <a:hlinkClick r:id="rId4"/>
              </a:rPr>
              <a:t>http://arxiv.org/pdf/1203.1895.pdf</a:t>
            </a:r>
          </a:p>
          <a:p>
            <a:pPr lvl="0">
              <a:spcBef>
                <a:spcPts val="0"/>
              </a:spcBef>
              <a:buNone/>
            </a:pPr>
            <a:r>
              <a:rPr lang="en" sz="1200"/>
              <a:t>International Conference on Fun with Algorithms</a:t>
            </a:r>
            <a:br>
              <a:rPr lang="en" sz="1200"/>
            </a:br>
            <a:r>
              <a:rPr lang="en" sz="1200" u="sng">
                <a:solidFill>
                  <a:schemeClr val="hlink"/>
                </a:solidFill>
                <a:hlinkClick r:id="rId5"/>
              </a:rPr>
              <a:t>http://www2.idsia.ch/cms/fun16/</a:t>
            </a:r>
          </a:p>
          <a:p>
            <a:pPr lvl="0">
              <a:spcBef>
                <a:spcPts val="0"/>
              </a:spcBef>
              <a:buNone/>
            </a:pPr>
            <a:r>
              <a:rPr lang="en" sz="1200"/>
              <a:t>Math and Programming</a:t>
            </a:r>
            <a:br>
              <a:rPr lang="en" sz="1200"/>
            </a:br>
            <a:r>
              <a:rPr lang="en" sz="1200" u="sng">
                <a:solidFill>
                  <a:schemeClr val="hlink"/>
                </a:solidFill>
                <a:hlinkClick r:id="rId6"/>
              </a:rPr>
              <a:t>https://jeremykun.com/2012/03/22/nintendo-np-hard/</a:t>
            </a:r>
          </a:p>
          <a:p>
            <a:pPr lvl="0">
              <a:spcBef>
                <a:spcPts val="0"/>
              </a:spcBef>
              <a:buNone/>
            </a:pPr>
            <a:r>
              <a:rPr lang="en" sz="1200"/>
              <a:t>Wiki: Game Complexity</a:t>
            </a:r>
            <a:br>
              <a:rPr lang="en" sz="1200"/>
            </a:br>
            <a:r>
              <a:rPr lang="en" sz="1200" u="sng">
                <a:solidFill>
                  <a:schemeClr val="hlink"/>
                </a:solidFill>
                <a:hlinkClick r:id="rId7"/>
              </a:rPr>
              <a:t>https://en.wikipedia.org/wiki/Game_complexity</a:t>
            </a:r>
          </a:p>
          <a:p>
            <a:pPr lvl="0">
              <a:spcBef>
                <a:spcPts val="0"/>
              </a:spcBef>
              <a:buNone/>
            </a:pPr>
            <a:r>
              <a:rPr lang="en" sz="1200"/>
              <a:t>Gaming is a hard job, but someone has to do it! By GIOVANNI VIGLIETTA</a:t>
            </a:r>
            <a:br>
              <a:rPr lang="en" sz="1200"/>
            </a:br>
            <a:r>
              <a:rPr lang="en" sz="1200" u="sng">
                <a:solidFill>
                  <a:schemeClr val="hlink"/>
                </a:solidFill>
                <a:hlinkClick r:id="rId8"/>
              </a:rPr>
              <a:t>http://arxiv.org/pdf/1201.4995v5.pdf</a:t>
            </a:r>
          </a:p>
          <a:p>
            <a:pPr lvl="0">
              <a:spcBef>
                <a:spcPts val="0"/>
              </a:spcBef>
              <a:buNone/>
            </a:pPr>
            <a:r>
              <a:t/>
            </a:r>
            <a:endParaRPr sz="1200"/>
          </a:p>
          <a:p>
            <a:pPr lvl="0">
              <a:spcBef>
                <a:spcPts val="0"/>
              </a:spcBef>
              <a:buNone/>
            </a:pPr>
            <a:r>
              <a:t/>
            </a:r>
            <a:endParaRPr sz="1200"/>
          </a:p>
          <a:p>
            <a:pPr lvl="0">
              <a:spcBef>
                <a:spcPts val="0"/>
              </a:spcBef>
              <a:buNone/>
            </a:pPr>
            <a:r>
              <a:t/>
            </a:r>
            <a:endParaRPr sz="1200"/>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2" name="Shape 82"/>
        <p:cNvGrpSpPr/>
        <p:nvPr/>
      </p:nvGrpSpPr>
      <p:grpSpPr>
        <a:xfrm>
          <a:off x="0" y="0"/>
          <a:ext cx="0" cy="0"/>
          <a:chOff x="0" y="0"/>
          <a:chExt cx="0" cy="0"/>
        </a:xfrm>
      </p:grpSpPr>
      <p:sp>
        <p:nvSpPr>
          <p:cNvPr id="83" name="Shape 83"/>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a:t>Generalization &amp; Proof</a:t>
            </a:r>
          </a:p>
        </p:txBody>
      </p:sp>
      <p:sp>
        <p:nvSpPr>
          <p:cNvPr id="84" name="Shape 84"/>
          <p:cNvSpPr txBox="1"/>
          <p:nvPr>
            <p:ph idx="1" type="body"/>
          </p:nvPr>
        </p:nvSpPr>
        <p:spPr>
          <a:xfrm>
            <a:off x="311700" y="1152475"/>
            <a:ext cx="8520600" cy="3416400"/>
          </a:xfrm>
          <a:prstGeom prst="rect">
            <a:avLst/>
          </a:prstGeom>
        </p:spPr>
        <p:txBody>
          <a:bodyPr anchorCtr="0" anchor="t" bIns="91425" lIns="91425" rIns="91425" tIns="91425">
            <a:noAutofit/>
          </a:bodyPr>
          <a:lstStyle/>
          <a:p>
            <a:pPr indent="-228600" lvl="0" marL="457200" rtl="0">
              <a:spcBef>
                <a:spcPts val="0"/>
              </a:spcBef>
            </a:pPr>
            <a:r>
              <a:rPr lang="en"/>
              <a:t>Generalize the game into NP Model</a:t>
            </a:r>
          </a:p>
          <a:p>
            <a:pPr indent="-228600" lvl="1" marL="914400">
              <a:spcBef>
                <a:spcPts val="0"/>
              </a:spcBef>
            </a:pPr>
            <a:r>
              <a:rPr lang="en"/>
              <a:t>Also available for PSPACE and EXPSPACE (currently stage)</a:t>
            </a:r>
            <a:br>
              <a:rPr lang="en"/>
            </a:br>
          </a:p>
          <a:p>
            <a:pPr indent="-228600" lvl="0" marL="457200">
              <a:spcBef>
                <a:spcPts val="0"/>
              </a:spcBef>
            </a:pPr>
            <a:r>
              <a:rPr lang="en"/>
              <a:t>For All Games in Nintendo:</a:t>
            </a:r>
          </a:p>
          <a:p>
            <a:pPr indent="-228600" lvl="1" marL="914400">
              <a:spcBef>
                <a:spcPts val="0"/>
              </a:spcBef>
            </a:pPr>
            <a:r>
              <a:rPr lang="en"/>
              <a:t>They are generally PSPACE bounded</a:t>
            </a:r>
            <a:br>
              <a:rPr lang="en"/>
            </a:br>
          </a:p>
          <a:p>
            <a:pPr indent="-228600" lvl="0" marL="457200">
              <a:spcBef>
                <a:spcPts val="0"/>
              </a:spcBef>
            </a:pPr>
            <a:r>
              <a:rPr lang="en"/>
              <a:t>For NP Proof: </a:t>
            </a:r>
          </a:p>
          <a:p>
            <a:pPr indent="-228600" lvl="1" marL="914400">
              <a:spcBef>
                <a:spcPts val="0"/>
              </a:spcBef>
            </a:pPr>
            <a:r>
              <a:rPr lang="en"/>
              <a:t>Game → Build 3-SAT model by Game element → Mapping on Generalized 3-SAT</a:t>
            </a:r>
          </a:p>
          <a:p>
            <a:pPr lvl="0">
              <a:spcBef>
                <a:spcPts val="0"/>
              </a:spcBef>
              <a:buNone/>
            </a:pPr>
            <a:r>
              <a:t/>
            </a:r>
            <a:endParaRP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8" name="Shape 88"/>
        <p:cNvGrpSpPr/>
        <p:nvPr/>
      </p:nvGrpSpPr>
      <p:grpSpPr>
        <a:xfrm>
          <a:off x="0" y="0"/>
          <a:ext cx="0" cy="0"/>
          <a:chOff x="0" y="0"/>
          <a:chExt cx="0" cy="0"/>
        </a:xfrm>
      </p:grpSpPr>
      <p:sp>
        <p:nvSpPr>
          <p:cNvPr id="89" name="Shape 89"/>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a:t>Nintendo Games are Bounded by PSPACE</a:t>
            </a:r>
          </a:p>
        </p:txBody>
      </p:sp>
      <p:sp>
        <p:nvSpPr>
          <p:cNvPr id="90" name="Shape 90"/>
          <p:cNvSpPr txBox="1"/>
          <p:nvPr>
            <p:ph idx="1" type="body"/>
          </p:nvPr>
        </p:nvSpPr>
        <p:spPr>
          <a:xfrm>
            <a:off x="311700" y="1152475"/>
            <a:ext cx="8520600" cy="3416400"/>
          </a:xfrm>
          <a:prstGeom prst="rect">
            <a:avLst/>
          </a:prstGeom>
        </p:spPr>
        <p:txBody>
          <a:bodyPr anchorCtr="0" anchor="t" bIns="91425" lIns="91425" rIns="91425" tIns="91425">
            <a:noAutofit/>
          </a:bodyPr>
          <a:lstStyle/>
          <a:p>
            <a:pPr lvl="0">
              <a:spcBef>
                <a:spcPts val="0"/>
              </a:spcBef>
              <a:buNone/>
            </a:pPr>
            <a:r>
              <a:rPr lang="en"/>
              <a:t>Proof:</a:t>
            </a:r>
          </a:p>
          <a:p>
            <a:pPr indent="-228600" lvl="0" marL="457200" rtl="0">
              <a:spcBef>
                <a:spcPts val="0"/>
              </a:spcBef>
              <a:buAutoNum type="arabicPeriod"/>
            </a:pPr>
            <a:r>
              <a:rPr lang="en"/>
              <a:t>Game element’s behavior is simple</a:t>
            </a:r>
          </a:p>
          <a:p>
            <a:pPr indent="-228600" lvl="0" marL="457200" rtl="0">
              <a:spcBef>
                <a:spcPts val="0"/>
              </a:spcBef>
              <a:buAutoNum type="arabicPeriod"/>
            </a:pPr>
            <a:r>
              <a:rPr lang="en"/>
              <a:t>Solve a level by making moves in NPSPACE</a:t>
            </a:r>
          </a:p>
          <a:p>
            <a:pPr indent="-228600" lvl="0" marL="457200" rtl="0">
              <a:spcBef>
                <a:spcPts val="0"/>
              </a:spcBef>
              <a:buAutoNum type="arabicPeriod"/>
            </a:pPr>
            <a:r>
              <a:rPr lang="en"/>
              <a:t>Apply NPSPACE = PSPACE</a:t>
            </a:r>
          </a:p>
          <a:p>
            <a:pPr indent="-228600" lvl="0" marL="457200">
              <a:spcBef>
                <a:spcPts val="0"/>
              </a:spcBef>
              <a:buAutoNum type="arabicPeriod"/>
            </a:pPr>
            <a:r>
              <a:rPr lang="en"/>
              <a:t>Level is polynomial, Game is in PSPACE</a:t>
            </a: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4" name="Shape 94"/>
        <p:cNvGrpSpPr/>
        <p:nvPr/>
      </p:nvGrpSpPr>
      <p:grpSpPr>
        <a:xfrm>
          <a:off x="0" y="0"/>
          <a:ext cx="0" cy="0"/>
          <a:chOff x="0" y="0"/>
          <a:chExt cx="0" cy="0"/>
        </a:xfrm>
      </p:grpSpPr>
      <p:sp>
        <p:nvSpPr>
          <p:cNvPr id="95" name="Shape 95"/>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a:t>The Approach: NP-Hardness Framework</a:t>
            </a:r>
          </a:p>
        </p:txBody>
      </p:sp>
      <p:pic>
        <p:nvPicPr>
          <p:cNvPr id="96" name="Shape 96"/>
          <p:cNvPicPr preferRelativeResize="0"/>
          <p:nvPr/>
        </p:nvPicPr>
        <p:blipFill>
          <a:blip r:embed="rId3">
            <a:alphaModFix/>
          </a:blip>
          <a:stretch>
            <a:fillRect/>
          </a:stretch>
        </p:blipFill>
        <p:spPr>
          <a:xfrm>
            <a:off x="1600200" y="1285750"/>
            <a:ext cx="5943600" cy="3457575"/>
          </a:xfrm>
          <a:prstGeom prst="rect">
            <a:avLst/>
          </a:prstGeom>
          <a:noFill/>
          <a:ln>
            <a:noFill/>
          </a:ln>
        </p:spPr>
      </p:pic>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0" name="Shape 100"/>
        <p:cNvGrpSpPr/>
        <p:nvPr/>
      </p:nvGrpSpPr>
      <p:grpSpPr>
        <a:xfrm>
          <a:off x="0" y="0"/>
          <a:ext cx="0" cy="0"/>
          <a:chOff x="0" y="0"/>
          <a:chExt cx="0" cy="0"/>
        </a:xfrm>
      </p:grpSpPr>
      <p:sp>
        <p:nvSpPr>
          <p:cNvPr id="101" name="Shape 101"/>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a:t>Remarks in NP-Hardness model</a:t>
            </a:r>
          </a:p>
        </p:txBody>
      </p:sp>
      <p:cxnSp>
        <p:nvCxnSpPr>
          <p:cNvPr id="102" name="Shape 102"/>
          <p:cNvCxnSpPr/>
          <p:nvPr/>
        </p:nvCxnSpPr>
        <p:spPr>
          <a:xfrm>
            <a:off x="2819150" y="2623650"/>
            <a:ext cx="2773200" cy="0"/>
          </a:xfrm>
          <a:prstGeom prst="straightConnector1">
            <a:avLst/>
          </a:prstGeom>
          <a:noFill/>
          <a:ln cap="flat" cmpd="sng" w="9525">
            <a:solidFill>
              <a:schemeClr val="dk2"/>
            </a:solidFill>
            <a:prstDash val="solid"/>
            <a:round/>
            <a:headEnd len="lg" w="lg" type="none"/>
            <a:tailEnd len="lg" w="lg" type="triangle"/>
          </a:ln>
        </p:spPr>
      </p:cxnSp>
      <p:sp>
        <p:nvSpPr>
          <p:cNvPr id="103" name="Shape 103"/>
          <p:cNvSpPr txBox="1"/>
          <p:nvPr/>
        </p:nvSpPr>
        <p:spPr>
          <a:xfrm>
            <a:off x="2635025" y="2704200"/>
            <a:ext cx="299100" cy="322200"/>
          </a:xfrm>
          <a:prstGeom prst="rect">
            <a:avLst/>
          </a:prstGeom>
          <a:noFill/>
          <a:ln>
            <a:noFill/>
          </a:ln>
        </p:spPr>
        <p:txBody>
          <a:bodyPr anchorCtr="0" anchor="t" bIns="91425" lIns="91425" rIns="91425" tIns="91425">
            <a:noAutofit/>
          </a:bodyPr>
          <a:lstStyle/>
          <a:p>
            <a:pPr lvl="0">
              <a:spcBef>
                <a:spcPts val="0"/>
              </a:spcBef>
              <a:buNone/>
            </a:pPr>
            <a:r>
              <a:rPr lang="en"/>
              <a:t>A</a:t>
            </a:r>
          </a:p>
        </p:txBody>
      </p:sp>
      <p:sp>
        <p:nvSpPr>
          <p:cNvPr id="104" name="Shape 104"/>
          <p:cNvSpPr/>
          <p:nvPr/>
        </p:nvSpPr>
        <p:spPr>
          <a:xfrm>
            <a:off x="1800800" y="1317675"/>
            <a:ext cx="4809900" cy="2888100"/>
          </a:xfrm>
          <a:prstGeom prst="rect">
            <a:avLst/>
          </a:prstGeom>
          <a:no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05" name="Shape 105"/>
          <p:cNvSpPr txBox="1"/>
          <p:nvPr/>
        </p:nvSpPr>
        <p:spPr>
          <a:xfrm>
            <a:off x="6800475" y="1254350"/>
            <a:ext cx="1196700" cy="460200"/>
          </a:xfrm>
          <a:prstGeom prst="rect">
            <a:avLst/>
          </a:prstGeom>
          <a:noFill/>
          <a:ln>
            <a:noFill/>
          </a:ln>
        </p:spPr>
        <p:txBody>
          <a:bodyPr anchorCtr="0" anchor="t" bIns="91425" lIns="91425" rIns="91425" tIns="91425">
            <a:noAutofit/>
          </a:bodyPr>
          <a:lstStyle/>
          <a:p>
            <a:pPr lvl="0">
              <a:spcBef>
                <a:spcPts val="0"/>
              </a:spcBef>
              <a:buNone/>
            </a:pPr>
            <a:r>
              <a:rPr b="1" lang="en"/>
              <a:t>Crossover</a:t>
            </a:r>
            <a:br>
              <a:rPr b="1" lang="en"/>
            </a:br>
            <a:r>
              <a:rPr b="1" lang="en"/>
              <a:t>Gadget</a:t>
            </a: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9" name="Shape 109"/>
        <p:cNvGrpSpPr/>
        <p:nvPr/>
      </p:nvGrpSpPr>
      <p:grpSpPr>
        <a:xfrm>
          <a:off x="0" y="0"/>
          <a:ext cx="0" cy="0"/>
          <a:chOff x="0" y="0"/>
          <a:chExt cx="0" cy="0"/>
        </a:xfrm>
      </p:grpSpPr>
      <p:sp>
        <p:nvSpPr>
          <p:cNvPr id="110" name="Shape 110"/>
          <p:cNvSpPr txBox="1"/>
          <p:nvPr>
            <p:ph type="title"/>
          </p:nvPr>
        </p:nvSpPr>
        <p:spPr>
          <a:xfrm>
            <a:off x="311700" y="445025"/>
            <a:ext cx="8520600" cy="572700"/>
          </a:xfrm>
          <a:prstGeom prst="rect">
            <a:avLst/>
          </a:prstGeom>
        </p:spPr>
        <p:txBody>
          <a:bodyPr anchorCtr="0" anchor="t" bIns="91425" lIns="91425" rIns="91425" tIns="91425">
            <a:noAutofit/>
          </a:bodyPr>
          <a:lstStyle/>
          <a:p>
            <a:pPr lvl="0" rtl="0">
              <a:spcBef>
                <a:spcPts val="0"/>
              </a:spcBef>
              <a:buNone/>
            </a:pPr>
            <a:r>
              <a:rPr lang="en"/>
              <a:t>Remarks in NP-Hardness model</a:t>
            </a:r>
          </a:p>
        </p:txBody>
      </p:sp>
      <p:cxnSp>
        <p:nvCxnSpPr>
          <p:cNvPr id="111" name="Shape 111"/>
          <p:cNvCxnSpPr/>
          <p:nvPr/>
        </p:nvCxnSpPr>
        <p:spPr>
          <a:xfrm rot="10800000">
            <a:off x="4188450" y="1634100"/>
            <a:ext cx="0" cy="2266800"/>
          </a:xfrm>
          <a:prstGeom prst="straightConnector1">
            <a:avLst/>
          </a:prstGeom>
          <a:noFill/>
          <a:ln cap="flat" cmpd="sng" w="9525">
            <a:solidFill>
              <a:schemeClr val="dk2"/>
            </a:solidFill>
            <a:prstDash val="solid"/>
            <a:round/>
            <a:headEnd len="lg" w="lg" type="none"/>
            <a:tailEnd len="lg" w="lg" type="triangle"/>
          </a:ln>
        </p:spPr>
      </p:cxnSp>
      <p:cxnSp>
        <p:nvCxnSpPr>
          <p:cNvPr id="112" name="Shape 112"/>
          <p:cNvCxnSpPr/>
          <p:nvPr/>
        </p:nvCxnSpPr>
        <p:spPr>
          <a:xfrm>
            <a:off x="2819150" y="2623650"/>
            <a:ext cx="2773200" cy="0"/>
          </a:xfrm>
          <a:prstGeom prst="straightConnector1">
            <a:avLst/>
          </a:prstGeom>
          <a:noFill/>
          <a:ln cap="flat" cmpd="sng" w="9525">
            <a:solidFill>
              <a:schemeClr val="dk2"/>
            </a:solidFill>
            <a:prstDash val="solid"/>
            <a:round/>
            <a:headEnd len="lg" w="lg" type="none"/>
            <a:tailEnd len="lg" w="lg" type="triangle"/>
          </a:ln>
        </p:spPr>
      </p:cxnSp>
      <p:sp>
        <p:nvSpPr>
          <p:cNvPr id="113" name="Shape 113"/>
          <p:cNvSpPr txBox="1"/>
          <p:nvPr/>
        </p:nvSpPr>
        <p:spPr>
          <a:xfrm>
            <a:off x="2635025" y="2704200"/>
            <a:ext cx="299100" cy="322200"/>
          </a:xfrm>
          <a:prstGeom prst="rect">
            <a:avLst/>
          </a:prstGeom>
          <a:noFill/>
          <a:ln>
            <a:noFill/>
          </a:ln>
        </p:spPr>
        <p:txBody>
          <a:bodyPr anchorCtr="0" anchor="t" bIns="91425" lIns="91425" rIns="91425" tIns="91425">
            <a:noAutofit/>
          </a:bodyPr>
          <a:lstStyle/>
          <a:p>
            <a:pPr lvl="0" rtl="0">
              <a:spcBef>
                <a:spcPts val="0"/>
              </a:spcBef>
              <a:buNone/>
            </a:pPr>
            <a:r>
              <a:rPr lang="en"/>
              <a:t>A</a:t>
            </a:r>
          </a:p>
        </p:txBody>
      </p:sp>
      <p:sp>
        <p:nvSpPr>
          <p:cNvPr id="114" name="Shape 114"/>
          <p:cNvSpPr txBox="1"/>
          <p:nvPr/>
        </p:nvSpPr>
        <p:spPr>
          <a:xfrm>
            <a:off x="3785850" y="3797325"/>
            <a:ext cx="402600" cy="322200"/>
          </a:xfrm>
          <a:prstGeom prst="rect">
            <a:avLst/>
          </a:prstGeom>
          <a:noFill/>
          <a:ln>
            <a:noFill/>
          </a:ln>
        </p:spPr>
        <p:txBody>
          <a:bodyPr anchorCtr="0" anchor="t" bIns="91425" lIns="91425" rIns="91425" tIns="91425">
            <a:noAutofit/>
          </a:bodyPr>
          <a:lstStyle/>
          <a:p>
            <a:pPr lvl="0" rtl="0">
              <a:spcBef>
                <a:spcPts val="0"/>
              </a:spcBef>
              <a:buNone/>
            </a:pPr>
            <a:r>
              <a:rPr lang="en"/>
              <a:t>B</a:t>
            </a:r>
          </a:p>
        </p:txBody>
      </p:sp>
      <p:sp>
        <p:nvSpPr>
          <p:cNvPr id="115" name="Shape 115"/>
          <p:cNvSpPr/>
          <p:nvPr/>
        </p:nvSpPr>
        <p:spPr>
          <a:xfrm>
            <a:off x="1800800" y="1317675"/>
            <a:ext cx="4809900" cy="2888100"/>
          </a:xfrm>
          <a:prstGeom prst="rect">
            <a:avLst/>
          </a:prstGeom>
          <a:no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16" name="Shape 116"/>
          <p:cNvSpPr txBox="1"/>
          <p:nvPr/>
        </p:nvSpPr>
        <p:spPr>
          <a:xfrm>
            <a:off x="6800475" y="1254350"/>
            <a:ext cx="1196700" cy="460200"/>
          </a:xfrm>
          <a:prstGeom prst="rect">
            <a:avLst/>
          </a:prstGeom>
          <a:noFill/>
          <a:ln>
            <a:noFill/>
          </a:ln>
        </p:spPr>
        <p:txBody>
          <a:bodyPr anchorCtr="0" anchor="t" bIns="91425" lIns="91425" rIns="91425" tIns="91425">
            <a:noAutofit/>
          </a:bodyPr>
          <a:lstStyle/>
          <a:p>
            <a:pPr lvl="0" rtl="0">
              <a:spcBef>
                <a:spcPts val="0"/>
              </a:spcBef>
              <a:buNone/>
            </a:pPr>
            <a:r>
              <a:rPr b="1" lang="en"/>
              <a:t>Crossover</a:t>
            </a:r>
            <a:br>
              <a:rPr b="1" lang="en"/>
            </a:br>
            <a:r>
              <a:rPr b="1" lang="en"/>
              <a:t>Gadget</a:t>
            </a: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0" name="Shape 120"/>
        <p:cNvGrpSpPr/>
        <p:nvPr/>
      </p:nvGrpSpPr>
      <p:grpSpPr>
        <a:xfrm>
          <a:off x="0" y="0"/>
          <a:ext cx="0" cy="0"/>
          <a:chOff x="0" y="0"/>
          <a:chExt cx="0" cy="0"/>
        </a:xfrm>
      </p:grpSpPr>
      <p:sp>
        <p:nvSpPr>
          <p:cNvPr id="121" name="Shape 121"/>
          <p:cNvSpPr txBox="1"/>
          <p:nvPr>
            <p:ph type="title"/>
          </p:nvPr>
        </p:nvSpPr>
        <p:spPr>
          <a:xfrm>
            <a:off x="311700" y="445025"/>
            <a:ext cx="8520600" cy="572700"/>
          </a:xfrm>
          <a:prstGeom prst="rect">
            <a:avLst/>
          </a:prstGeom>
        </p:spPr>
        <p:txBody>
          <a:bodyPr anchorCtr="0" anchor="t" bIns="91425" lIns="91425" rIns="91425" tIns="91425">
            <a:noAutofit/>
          </a:bodyPr>
          <a:lstStyle/>
          <a:p>
            <a:pPr lvl="0" rtl="0">
              <a:spcBef>
                <a:spcPts val="0"/>
              </a:spcBef>
              <a:buNone/>
            </a:pPr>
            <a:r>
              <a:rPr lang="en"/>
              <a:t>Remarks in NP-Hardness model</a:t>
            </a:r>
          </a:p>
        </p:txBody>
      </p:sp>
      <p:cxnSp>
        <p:nvCxnSpPr>
          <p:cNvPr id="122" name="Shape 122"/>
          <p:cNvCxnSpPr/>
          <p:nvPr/>
        </p:nvCxnSpPr>
        <p:spPr>
          <a:xfrm rot="10800000">
            <a:off x="4188450" y="1634100"/>
            <a:ext cx="0" cy="2266800"/>
          </a:xfrm>
          <a:prstGeom prst="straightConnector1">
            <a:avLst/>
          </a:prstGeom>
          <a:noFill/>
          <a:ln cap="flat" cmpd="sng" w="9525">
            <a:solidFill>
              <a:schemeClr val="dk2"/>
            </a:solidFill>
            <a:prstDash val="solid"/>
            <a:round/>
            <a:headEnd len="lg" w="lg" type="none"/>
            <a:tailEnd len="lg" w="lg" type="triangle"/>
          </a:ln>
        </p:spPr>
      </p:cxnSp>
      <p:cxnSp>
        <p:nvCxnSpPr>
          <p:cNvPr id="123" name="Shape 123"/>
          <p:cNvCxnSpPr/>
          <p:nvPr/>
        </p:nvCxnSpPr>
        <p:spPr>
          <a:xfrm>
            <a:off x="2819150" y="2623650"/>
            <a:ext cx="2773200" cy="0"/>
          </a:xfrm>
          <a:prstGeom prst="straightConnector1">
            <a:avLst/>
          </a:prstGeom>
          <a:noFill/>
          <a:ln cap="flat" cmpd="sng" w="9525">
            <a:solidFill>
              <a:schemeClr val="dk2"/>
            </a:solidFill>
            <a:prstDash val="solid"/>
            <a:round/>
            <a:headEnd len="lg" w="lg" type="none"/>
            <a:tailEnd len="lg" w="lg" type="triangle"/>
          </a:ln>
        </p:spPr>
      </p:cxnSp>
      <p:sp>
        <p:nvSpPr>
          <p:cNvPr id="124" name="Shape 124"/>
          <p:cNvSpPr txBox="1"/>
          <p:nvPr/>
        </p:nvSpPr>
        <p:spPr>
          <a:xfrm>
            <a:off x="2635025" y="2704200"/>
            <a:ext cx="299100" cy="322200"/>
          </a:xfrm>
          <a:prstGeom prst="rect">
            <a:avLst/>
          </a:prstGeom>
          <a:noFill/>
          <a:ln>
            <a:noFill/>
          </a:ln>
        </p:spPr>
        <p:txBody>
          <a:bodyPr anchorCtr="0" anchor="t" bIns="91425" lIns="91425" rIns="91425" tIns="91425">
            <a:noAutofit/>
          </a:bodyPr>
          <a:lstStyle/>
          <a:p>
            <a:pPr lvl="0" rtl="0">
              <a:spcBef>
                <a:spcPts val="0"/>
              </a:spcBef>
              <a:buNone/>
            </a:pPr>
            <a:r>
              <a:rPr lang="en"/>
              <a:t>A</a:t>
            </a:r>
          </a:p>
        </p:txBody>
      </p:sp>
      <p:sp>
        <p:nvSpPr>
          <p:cNvPr id="125" name="Shape 125"/>
          <p:cNvSpPr txBox="1"/>
          <p:nvPr/>
        </p:nvSpPr>
        <p:spPr>
          <a:xfrm>
            <a:off x="3785850" y="3797325"/>
            <a:ext cx="402600" cy="322200"/>
          </a:xfrm>
          <a:prstGeom prst="rect">
            <a:avLst/>
          </a:prstGeom>
          <a:noFill/>
          <a:ln>
            <a:noFill/>
          </a:ln>
        </p:spPr>
        <p:txBody>
          <a:bodyPr anchorCtr="0" anchor="t" bIns="91425" lIns="91425" rIns="91425" tIns="91425">
            <a:noAutofit/>
          </a:bodyPr>
          <a:lstStyle/>
          <a:p>
            <a:pPr lvl="0" rtl="0">
              <a:spcBef>
                <a:spcPts val="0"/>
              </a:spcBef>
              <a:buNone/>
            </a:pPr>
            <a:r>
              <a:rPr lang="en"/>
              <a:t>B</a:t>
            </a:r>
          </a:p>
        </p:txBody>
      </p:sp>
      <p:sp>
        <p:nvSpPr>
          <p:cNvPr id="126" name="Shape 126"/>
          <p:cNvSpPr/>
          <p:nvPr/>
        </p:nvSpPr>
        <p:spPr>
          <a:xfrm>
            <a:off x="1800800" y="1317675"/>
            <a:ext cx="4809900" cy="2888100"/>
          </a:xfrm>
          <a:prstGeom prst="rect">
            <a:avLst/>
          </a:prstGeom>
          <a:no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27" name="Shape 127"/>
          <p:cNvSpPr txBox="1"/>
          <p:nvPr/>
        </p:nvSpPr>
        <p:spPr>
          <a:xfrm>
            <a:off x="6800475" y="1254350"/>
            <a:ext cx="1196700" cy="460200"/>
          </a:xfrm>
          <a:prstGeom prst="rect">
            <a:avLst/>
          </a:prstGeom>
          <a:noFill/>
          <a:ln>
            <a:noFill/>
          </a:ln>
        </p:spPr>
        <p:txBody>
          <a:bodyPr anchorCtr="0" anchor="t" bIns="91425" lIns="91425" rIns="91425" tIns="91425">
            <a:noAutofit/>
          </a:bodyPr>
          <a:lstStyle/>
          <a:p>
            <a:pPr lvl="0" rtl="0">
              <a:spcBef>
                <a:spcPts val="0"/>
              </a:spcBef>
              <a:buNone/>
            </a:pPr>
            <a:r>
              <a:rPr b="1" lang="en"/>
              <a:t>Crossover</a:t>
            </a:r>
            <a:br>
              <a:rPr b="1" lang="en"/>
            </a:br>
            <a:r>
              <a:rPr b="1" lang="en"/>
              <a:t>Gadget</a:t>
            </a:r>
          </a:p>
        </p:txBody>
      </p:sp>
      <p:cxnSp>
        <p:nvCxnSpPr>
          <p:cNvPr id="128" name="Shape 128"/>
          <p:cNvCxnSpPr/>
          <p:nvPr/>
        </p:nvCxnSpPr>
        <p:spPr>
          <a:xfrm>
            <a:off x="2842150" y="2738725"/>
            <a:ext cx="1208100" cy="0"/>
          </a:xfrm>
          <a:prstGeom prst="straightConnector1">
            <a:avLst/>
          </a:prstGeom>
          <a:noFill/>
          <a:ln cap="flat" cmpd="sng" w="9525">
            <a:solidFill>
              <a:srgbClr val="0000FF"/>
            </a:solidFill>
            <a:prstDash val="solid"/>
            <a:round/>
            <a:headEnd len="lg" w="lg" type="none"/>
            <a:tailEnd len="lg" w="lg" type="triangle"/>
          </a:ln>
        </p:spPr>
      </p:cxnSp>
      <p:cxnSp>
        <p:nvCxnSpPr>
          <p:cNvPr id="129" name="Shape 129"/>
          <p:cNvCxnSpPr/>
          <p:nvPr/>
        </p:nvCxnSpPr>
        <p:spPr>
          <a:xfrm>
            <a:off x="4061875" y="2738725"/>
            <a:ext cx="0" cy="1104600"/>
          </a:xfrm>
          <a:prstGeom prst="straightConnector1">
            <a:avLst/>
          </a:prstGeom>
          <a:noFill/>
          <a:ln cap="flat" cmpd="sng" w="9525">
            <a:solidFill>
              <a:srgbClr val="0000FF"/>
            </a:solidFill>
            <a:prstDash val="solid"/>
            <a:round/>
            <a:headEnd len="lg" w="lg" type="none"/>
            <a:tailEnd len="lg" w="lg" type="triangle"/>
          </a:ln>
        </p:spPr>
      </p:cxnSp>
      <p:sp>
        <p:nvSpPr>
          <p:cNvPr id="130" name="Shape 130"/>
          <p:cNvSpPr txBox="1"/>
          <p:nvPr/>
        </p:nvSpPr>
        <p:spPr>
          <a:xfrm>
            <a:off x="3129825" y="3026400"/>
            <a:ext cx="845700" cy="322200"/>
          </a:xfrm>
          <a:prstGeom prst="rect">
            <a:avLst/>
          </a:prstGeom>
          <a:noFill/>
          <a:ln>
            <a:noFill/>
          </a:ln>
        </p:spPr>
        <p:txBody>
          <a:bodyPr anchorCtr="0" anchor="t" bIns="91425" lIns="91425" rIns="91425" tIns="91425">
            <a:noAutofit/>
          </a:bodyPr>
          <a:lstStyle/>
          <a:p>
            <a:pPr lvl="0">
              <a:spcBef>
                <a:spcPts val="0"/>
              </a:spcBef>
              <a:buNone/>
            </a:pPr>
            <a:r>
              <a:rPr lang="en">
                <a:solidFill>
                  <a:srgbClr val="0000FF"/>
                </a:solidFill>
              </a:rPr>
              <a:t>Allowed</a:t>
            </a:r>
          </a:p>
        </p:txBody>
      </p:sp>
      <p:cxnSp>
        <p:nvCxnSpPr>
          <p:cNvPr id="131" name="Shape 131"/>
          <p:cNvCxnSpPr/>
          <p:nvPr/>
        </p:nvCxnSpPr>
        <p:spPr>
          <a:xfrm rot="10800000">
            <a:off x="4303500" y="2738650"/>
            <a:ext cx="0" cy="1058700"/>
          </a:xfrm>
          <a:prstGeom prst="straightConnector1">
            <a:avLst/>
          </a:prstGeom>
          <a:noFill/>
          <a:ln cap="flat" cmpd="sng" w="9525">
            <a:solidFill>
              <a:srgbClr val="FF0000"/>
            </a:solidFill>
            <a:prstDash val="solid"/>
            <a:round/>
            <a:headEnd len="lg" w="lg" type="none"/>
            <a:tailEnd len="lg" w="lg" type="triangle"/>
          </a:ln>
        </p:spPr>
      </p:cxnSp>
      <p:cxnSp>
        <p:nvCxnSpPr>
          <p:cNvPr id="132" name="Shape 132"/>
          <p:cNvCxnSpPr/>
          <p:nvPr/>
        </p:nvCxnSpPr>
        <p:spPr>
          <a:xfrm>
            <a:off x="4315025" y="2784750"/>
            <a:ext cx="1231200" cy="0"/>
          </a:xfrm>
          <a:prstGeom prst="straightConnector1">
            <a:avLst/>
          </a:prstGeom>
          <a:noFill/>
          <a:ln cap="flat" cmpd="sng" w="9525">
            <a:solidFill>
              <a:srgbClr val="FF0000"/>
            </a:solidFill>
            <a:prstDash val="solid"/>
            <a:round/>
            <a:headEnd len="lg" w="lg" type="none"/>
            <a:tailEnd len="lg" w="lg" type="triangle"/>
          </a:ln>
        </p:spPr>
      </p:cxnSp>
      <p:sp>
        <p:nvSpPr>
          <p:cNvPr id="133" name="Shape 133"/>
          <p:cNvSpPr txBox="1"/>
          <p:nvPr/>
        </p:nvSpPr>
        <p:spPr>
          <a:xfrm>
            <a:off x="4418550" y="3026400"/>
            <a:ext cx="1196700" cy="322200"/>
          </a:xfrm>
          <a:prstGeom prst="rect">
            <a:avLst/>
          </a:prstGeom>
          <a:noFill/>
          <a:ln>
            <a:noFill/>
          </a:ln>
        </p:spPr>
        <p:txBody>
          <a:bodyPr anchorCtr="0" anchor="t" bIns="91425" lIns="91425" rIns="91425" tIns="91425">
            <a:noAutofit/>
          </a:bodyPr>
          <a:lstStyle/>
          <a:p>
            <a:pPr lvl="0">
              <a:spcBef>
                <a:spcPts val="0"/>
              </a:spcBef>
              <a:buNone/>
            </a:pPr>
            <a:r>
              <a:rPr lang="en">
                <a:solidFill>
                  <a:srgbClr val="FF0000"/>
                </a:solidFill>
              </a:rPr>
              <a:t>Not Allowed</a:t>
            </a:r>
          </a:p>
        </p:txBody>
      </p:sp>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pearmint">
  <a:themeElements>
    <a:clrScheme name="Spearmint">
      <a:dk1>
        <a:srgbClr val="202729"/>
      </a:dk1>
      <a:lt1>
        <a:srgbClr val="FFFFFF"/>
      </a:lt1>
      <a:dk2>
        <a:srgbClr val="4BA173"/>
      </a:dk2>
      <a:lt2>
        <a:srgbClr val="63D297"/>
      </a:lt2>
      <a:accent1>
        <a:srgbClr val="353744"/>
      </a:accent1>
      <a:accent2>
        <a:srgbClr val="424242"/>
      </a:accent2>
      <a:accent3>
        <a:srgbClr val="616161"/>
      </a:accent3>
      <a:accent4>
        <a:srgbClr val="999999"/>
      </a:accent4>
      <a:accent5>
        <a:srgbClr val="FF5252"/>
      </a:accent5>
      <a:accent6>
        <a:srgbClr val="FFF176"/>
      </a:accent6>
      <a:hlink>
        <a:srgbClr val="FF5252"/>
      </a:hlink>
      <a:folHlink>
        <a:srgbClr val="FF525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